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2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8.xml" ContentType="application/vnd.openxmlformats-officedocument.presentationml.slide+xml"/>
  <Override PartName="/ppt/slides/slide17.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8.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slideMasters/slideMaster1.xml" ContentType="application/vnd.openxmlformats-officedocument.presentationml.slideMaster+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commentAuthors.xml" ContentType="application/vnd.openxmlformats-officedocument.presentationml.commentAuthors+xml"/>
  <Override PartName="/ppt/charts/colors1.xml" ContentType="application/vnd.ms-office.chartcolorstyl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charts/chart2.xml" ContentType="application/vnd.openxmlformats-officedocument.drawingml.chart+xml"/>
  <Override PartName="/ppt/charts/style1.xml" ContentType="application/vnd.ms-office.chartstyle+xml"/>
  <Override PartName="/ppt/charts/chart1.xml" ContentType="application/vnd.openxmlformats-officedocument.drawingml.char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2.xml" ContentType="application/vnd.openxmlformats-officedocument.presentationml.tag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5" r:id="rId1"/>
  </p:sldMasterIdLst>
  <p:notesMasterIdLst>
    <p:notesMasterId r:id="rId31"/>
  </p:notesMasterIdLst>
  <p:handoutMasterIdLst>
    <p:handoutMasterId r:id="rId32"/>
  </p:handoutMasterIdLst>
  <p:sldIdLst>
    <p:sldId id="293" r:id="rId2"/>
    <p:sldId id="294" r:id="rId3"/>
    <p:sldId id="295" r:id="rId4"/>
    <p:sldId id="296" r:id="rId5"/>
    <p:sldId id="297" r:id="rId6"/>
    <p:sldId id="298" r:id="rId7"/>
    <p:sldId id="299" r:id="rId8"/>
    <p:sldId id="328" r:id="rId9"/>
    <p:sldId id="305" r:id="rId10"/>
    <p:sldId id="302" r:id="rId11"/>
    <p:sldId id="303" r:id="rId12"/>
    <p:sldId id="304" r:id="rId13"/>
    <p:sldId id="306" r:id="rId14"/>
    <p:sldId id="322" r:id="rId15"/>
    <p:sldId id="329" r:id="rId16"/>
    <p:sldId id="309" r:id="rId17"/>
    <p:sldId id="310" r:id="rId18"/>
    <p:sldId id="320" r:id="rId19"/>
    <p:sldId id="321" r:id="rId20"/>
    <p:sldId id="311" r:id="rId21"/>
    <p:sldId id="312" r:id="rId22"/>
    <p:sldId id="313" r:id="rId23"/>
    <p:sldId id="314" r:id="rId24"/>
    <p:sldId id="324" r:id="rId25"/>
    <p:sldId id="325" r:id="rId26"/>
    <p:sldId id="326" r:id="rId27"/>
    <p:sldId id="327" r:id="rId28"/>
    <p:sldId id="292" r:id="rId29"/>
    <p:sldId id="301" r:id="rId30"/>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1">
          <p15:clr>
            <a:srgbClr val="A4A3A4"/>
          </p15:clr>
        </p15:guide>
        <p15:guide id="2" pos="268">
          <p15:clr>
            <a:srgbClr val="A4A3A4"/>
          </p15:clr>
        </p15:guide>
        <p15:guide id="3" orient="horz" pos="2051">
          <p15:clr>
            <a:srgbClr val="A4A3A4"/>
          </p15:clr>
        </p15:guide>
        <p15:guide id="4" pos="271">
          <p15:clr>
            <a:srgbClr val="A4A3A4"/>
          </p15:clr>
        </p15:guide>
      </p15:sldGuideLst>
    </p:ext>
    <p:ext uri="{2D200454-40CA-4A62-9FC3-DE9A4176ACB9}">
      <p15:notesGuideLst xmlns:p15="http://schemas.microsoft.com/office/powerpoint/2012/main">
        <p15:guide id="1" orient="horz" pos="2172" userDrawn="1">
          <p15:clr>
            <a:srgbClr val="A4A3A4"/>
          </p15:clr>
        </p15:guide>
        <p15:guide id="2" pos="1360" userDrawn="1">
          <p15:clr>
            <a:srgbClr val="A4A3A4"/>
          </p15:clr>
        </p15:guide>
        <p15:guide id="3" orient="horz" pos="2208" userDrawn="1">
          <p15:clr>
            <a:srgbClr val="A4A3A4"/>
          </p15:clr>
        </p15:guide>
        <p15:guide id="4" pos="2928" userDrawn="1">
          <p15:clr>
            <a:srgbClr val="A4A3A4"/>
          </p15:clr>
        </p15:guide>
        <p15:guide id="5" orient="horz" pos="2880">
          <p15:clr>
            <a:srgbClr val="A4A3A4"/>
          </p15:clr>
        </p15:guide>
        <p15:guide id="6" orient="horz" pos="2928">
          <p15:clr>
            <a:srgbClr val="A4A3A4"/>
          </p15:clr>
        </p15:guide>
        <p15:guide id="7" pos="1026">
          <p15:clr>
            <a:srgbClr val="A4A3A4"/>
          </p15:clr>
        </p15:guide>
        <p15:guide id="8"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495A"/>
    <a:srgbClr val="000000"/>
    <a:srgbClr val="0099AA"/>
    <a:srgbClr val="00AABB"/>
    <a:srgbClr val="FF8822"/>
    <a:srgbClr val="662244"/>
    <a:srgbClr val="89BB33"/>
    <a:srgbClr val="DD2222"/>
    <a:srgbClr val="007799"/>
    <a:srgbClr val="004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810" autoAdjust="0"/>
  </p:normalViewPr>
  <p:slideViewPr>
    <p:cSldViewPr snapToGrid="0">
      <p:cViewPr varScale="1">
        <p:scale>
          <a:sx n="130" d="100"/>
          <a:sy n="130" d="100"/>
        </p:scale>
        <p:origin x="1266" y="120"/>
      </p:cViewPr>
      <p:guideLst>
        <p:guide orient="horz" pos="901"/>
        <p:guide pos="268"/>
        <p:guide orient="horz" pos="2051"/>
        <p:guide pos="271"/>
      </p:guideLst>
    </p:cSldViewPr>
  </p:slideViewPr>
  <p:outlineViewPr>
    <p:cViewPr>
      <p:scale>
        <a:sx n="33" d="100"/>
        <a:sy n="33" d="100"/>
      </p:scale>
      <p:origin x="0" y="8390"/>
    </p:cViewPr>
    <p:sldLst>
      <p:sld r:id="rId1" collapse="1"/>
    </p:sldLst>
  </p:outlineViewPr>
  <p:notesTextViewPr>
    <p:cViewPr>
      <p:scale>
        <a:sx n="1" d="1"/>
        <a:sy n="1" d="1"/>
      </p:scale>
      <p:origin x="0" y="0"/>
    </p:cViewPr>
  </p:notesTextViewPr>
  <p:sorterViewPr>
    <p:cViewPr varScale="1">
      <p:scale>
        <a:sx n="1" d="1"/>
        <a:sy n="1" d="1"/>
      </p:scale>
      <p:origin x="0" y="2141"/>
    </p:cViewPr>
  </p:sorterViewPr>
  <p:notesViewPr>
    <p:cSldViewPr snapToGrid="0">
      <p:cViewPr varScale="1">
        <p:scale>
          <a:sx n="74" d="100"/>
          <a:sy n="74" d="100"/>
        </p:scale>
        <p:origin x="-4991" y="-51"/>
      </p:cViewPr>
      <p:guideLst>
        <p:guide orient="horz" pos="2172"/>
        <p:guide pos="1360"/>
        <p:guide orient="horz" pos="2208"/>
        <p:guide pos="2928"/>
        <p:guide orient="horz" pos="2880"/>
        <p:guide orient="horz" pos="2928"/>
        <p:guide pos="1026"/>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openxmlformats.org/officeDocument/2006/relationships/customXml" Target="../customXml/item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452799475042155"/>
          <c:y val="3.3201611756172845E-2"/>
          <c:w val="0.52115545818615705"/>
          <c:h val="0.87283885259370009"/>
        </c:manualLayout>
      </c:layout>
      <c:barChart>
        <c:barDir val="bar"/>
        <c:grouping val="clustered"/>
        <c:varyColors val="0"/>
        <c:ser>
          <c:idx val="0"/>
          <c:order val="0"/>
          <c:tx>
            <c:strRef>
              <c:f>Sheet1!$B$1</c:f>
              <c:strCache>
                <c:ptCount val="1"/>
                <c:pt idx="0">
                  <c:v>%</c:v>
                </c:pt>
              </c:strCache>
            </c:strRef>
          </c:tx>
          <c:invertIfNegative val="0"/>
          <c:dPt>
            <c:idx val="0"/>
            <c:invertIfNegative val="0"/>
            <c:bubble3D val="0"/>
            <c:spPr>
              <a:solidFill>
                <a:srgbClr val="DD2222"/>
              </a:solidFill>
            </c:spPr>
          </c:dPt>
          <c:dPt>
            <c:idx val="1"/>
            <c:invertIfNegative val="0"/>
            <c:bubble3D val="0"/>
            <c:spPr>
              <a:solidFill>
                <a:srgbClr val="EE2277"/>
              </a:solidFill>
            </c:spPr>
          </c:dPt>
          <c:dPt>
            <c:idx val="2"/>
            <c:invertIfNegative val="0"/>
            <c:bubble3D val="0"/>
            <c:spPr>
              <a:solidFill>
                <a:srgbClr val="FF8822"/>
              </a:solidFill>
            </c:spPr>
          </c:dPt>
          <c:dPt>
            <c:idx val="3"/>
            <c:invertIfNegative val="0"/>
            <c:bubble3D val="0"/>
            <c:spPr>
              <a:solidFill>
                <a:srgbClr val="FFBB11"/>
              </a:solidFill>
            </c:spPr>
          </c:dPt>
          <c:dPt>
            <c:idx val="4"/>
            <c:invertIfNegative val="0"/>
            <c:bubble3D val="0"/>
            <c:spPr>
              <a:solidFill>
                <a:schemeClr val="accent5"/>
              </a:solidFill>
            </c:spPr>
          </c:dPt>
          <c:dPt>
            <c:idx val="5"/>
            <c:invertIfNegative val="0"/>
            <c:bubble3D val="0"/>
            <c:spPr>
              <a:solidFill>
                <a:schemeClr val="accent1"/>
              </a:solidFill>
            </c:spPr>
          </c:dPt>
          <c:dPt>
            <c:idx val="6"/>
            <c:invertIfNegative val="0"/>
            <c:bubble3D val="0"/>
            <c:spPr>
              <a:solidFill>
                <a:schemeClr val="accent2"/>
              </a:solidFill>
            </c:spPr>
          </c:dPt>
          <c:dPt>
            <c:idx val="7"/>
            <c:invertIfNegative val="0"/>
            <c:bubble3D val="0"/>
            <c:spPr>
              <a:solidFill>
                <a:schemeClr val="tx2"/>
              </a:solidFill>
            </c:spPr>
          </c:dPt>
          <c:cat>
            <c:strRef>
              <c:f>Sheet1!$A$2:$A$9</c:f>
              <c:strCache>
                <c:ptCount val="8"/>
                <c:pt idx="0">
                  <c:v>Others</c:v>
                </c:pt>
                <c:pt idx="1">
                  <c:v>Manufacturing &amp; materials</c:v>
                </c:pt>
                <c:pt idx="2">
                  <c:v>ICT (digital economy)</c:v>
                </c:pt>
                <c:pt idx="3">
                  <c:v>Health &amp; life sciences</c:v>
                </c:pt>
                <c:pt idx="4">
                  <c:v>Energy &amp; resources</c:v>
                </c:pt>
                <c:pt idx="5">
                  <c:v>Construction &amp; related products/services</c:v>
                </c:pt>
                <c:pt idx="6">
                  <c:v>Agriculture &amp; food</c:v>
                </c:pt>
                <c:pt idx="7">
                  <c:v>Aerospace</c:v>
                </c:pt>
              </c:strCache>
            </c:strRef>
          </c:cat>
          <c:val>
            <c:numRef>
              <c:f>Sheet1!$B$2:$B$9</c:f>
              <c:numCache>
                <c:formatCode>0.00%</c:formatCode>
                <c:ptCount val="8"/>
                <c:pt idx="0">
                  <c:v>9.7699999999999995E-2</c:v>
                </c:pt>
                <c:pt idx="1">
                  <c:v>0.1293</c:v>
                </c:pt>
                <c:pt idx="2" formatCode="0%">
                  <c:v>0.41539999999999999</c:v>
                </c:pt>
                <c:pt idx="3">
                  <c:v>9.0399999999999994E-2</c:v>
                </c:pt>
                <c:pt idx="4">
                  <c:v>9.0899999999999995E-2</c:v>
                </c:pt>
                <c:pt idx="5">
                  <c:v>8.6999999999999994E-2</c:v>
                </c:pt>
                <c:pt idx="6">
                  <c:v>8.1900000000000001E-2</c:v>
                </c:pt>
                <c:pt idx="7">
                  <c:v>7.3000000000000001E-3</c:v>
                </c:pt>
              </c:numCache>
            </c:numRef>
          </c:val>
        </c:ser>
        <c:ser>
          <c:idx val="1"/>
          <c:order val="1"/>
          <c:tx>
            <c:strRef>
              <c:f>Sheet1!$C$1</c:f>
              <c:strCache>
                <c:ptCount val="1"/>
                <c:pt idx="0">
                  <c:v>Column1</c:v>
                </c:pt>
              </c:strCache>
            </c:strRef>
          </c:tx>
          <c:invertIfNegative val="0"/>
          <c:cat>
            <c:strRef>
              <c:f>Sheet1!$A$2:$A$9</c:f>
              <c:strCache>
                <c:ptCount val="8"/>
                <c:pt idx="0">
                  <c:v>Others</c:v>
                </c:pt>
                <c:pt idx="1">
                  <c:v>Manufacturing &amp; materials</c:v>
                </c:pt>
                <c:pt idx="2">
                  <c:v>ICT (digital economy)</c:v>
                </c:pt>
                <c:pt idx="3">
                  <c:v>Health &amp; life sciences</c:v>
                </c:pt>
                <c:pt idx="4">
                  <c:v>Energy &amp; resources</c:v>
                </c:pt>
                <c:pt idx="5">
                  <c:v>Construction &amp; related products/services</c:v>
                </c:pt>
                <c:pt idx="6">
                  <c:v>Agriculture &amp; food</c:v>
                </c:pt>
                <c:pt idx="7">
                  <c:v>Aerospace</c:v>
                </c:pt>
              </c:strCache>
            </c:strRef>
          </c:cat>
          <c:val>
            <c:numRef>
              <c:f>Sheet1!$C$2:$C$9</c:f>
              <c:numCache>
                <c:formatCode>General</c:formatCode>
                <c:ptCount val="8"/>
              </c:numCache>
            </c:numRef>
          </c:val>
        </c:ser>
        <c:ser>
          <c:idx val="2"/>
          <c:order val="2"/>
          <c:tx>
            <c:strRef>
              <c:f>Sheet1!$D$1</c:f>
              <c:strCache>
                <c:ptCount val="1"/>
                <c:pt idx="0">
                  <c:v>Column2</c:v>
                </c:pt>
              </c:strCache>
            </c:strRef>
          </c:tx>
          <c:invertIfNegative val="0"/>
          <c:cat>
            <c:strRef>
              <c:f>Sheet1!$A$2:$A$9</c:f>
              <c:strCache>
                <c:ptCount val="8"/>
                <c:pt idx="0">
                  <c:v>Others</c:v>
                </c:pt>
                <c:pt idx="1">
                  <c:v>Manufacturing &amp; materials</c:v>
                </c:pt>
                <c:pt idx="2">
                  <c:v>ICT (digital economy)</c:v>
                </c:pt>
                <c:pt idx="3">
                  <c:v>Health &amp; life sciences</c:v>
                </c:pt>
                <c:pt idx="4">
                  <c:v>Energy &amp; resources</c:v>
                </c:pt>
                <c:pt idx="5">
                  <c:v>Construction &amp; related products/services</c:v>
                </c:pt>
                <c:pt idx="6">
                  <c:v>Agriculture &amp; food</c:v>
                </c:pt>
                <c:pt idx="7">
                  <c:v>Aerospace</c:v>
                </c:pt>
              </c:strCache>
            </c:strRef>
          </c:cat>
          <c:val>
            <c:numRef>
              <c:f>Sheet1!$D$2:$D$9</c:f>
              <c:numCache>
                <c:formatCode>General</c:formatCode>
                <c:ptCount val="8"/>
              </c:numCache>
            </c:numRef>
          </c:val>
        </c:ser>
        <c:dLbls>
          <c:showLegendKey val="0"/>
          <c:showVal val="0"/>
          <c:showCatName val="0"/>
          <c:showSerName val="0"/>
          <c:showPercent val="0"/>
          <c:showBubbleSize val="0"/>
        </c:dLbls>
        <c:gapWidth val="42"/>
        <c:overlap val="100"/>
        <c:axId val="417289608"/>
        <c:axId val="417290000"/>
      </c:barChart>
      <c:catAx>
        <c:axId val="417289608"/>
        <c:scaling>
          <c:orientation val="minMax"/>
        </c:scaling>
        <c:delete val="0"/>
        <c:axPos val="l"/>
        <c:numFmt formatCode="General" sourceLinked="0"/>
        <c:majorTickMark val="out"/>
        <c:minorTickMark val="none"/>
        <c:tickLblPos val="nextTo"/>
        <c:spPr>
          <a:ln>
            <a:solidFill>
              <a:schemeClr val="tx1"/>
            </a:solidFill>
          </a:ln>
        </c:spPr>
        <c:txPr>
          <a:bodyPr/>
          <a:lstStyle/>
          <a:p>
            <a:pPr>
              <a:defRPr sz="1000">
                <a:solidFill>
                  <a:schemeClr val="tx1">
                    <a:lumMod val="85000"/>
                    <a:lumOff val="15000"/>
                  </a:schemeClr>
                </a:solidFill>
              </a:defRPr>
            </a:pPr>
            <a:endParaRPr lang="en-US"/>
          </a:p>
        </c:txPr>
        <c:crossAx val="417290000"/>
        <c:crosses val="autoZero"/>
        <c:auto val="1"/>
        <c:lblAlgn val="ctr"/>
        <c:lblOffset val="100"/>
        <c:noMultiLvlLbl val="0"/>
      </c:catAx>
      <c:valAx>
        <c:axId val="417290000"/>
        <c:scaling>
          <c:orientation val="minMax"/>
        </c:scaling>
        <c:delete val="0"/>
        <c:axPos val="b"/>
        <c:majorGridlines>
          <c:spPr>
            <a:ln>
              <a:solidFill>
                <a:schemeClr val="tx1"/>
              </a:solidFill>
            </a:ln>
          </c:spPr>
        </c:majorGridlines>
        <c:numFmt formatCode="0%" sourceLinked="0"/>
        <c:majorTickMark val="out"/>
        <c:minorTickMark val="none"/>
        <c:tickLblPos val="nextTo"/>
        <c:spPr>
          <a:ln w="12700">
            <a:solidFill>
              <a:schemeClr val="tx1"/>
            </a:solidFill>
          </a:ln>
        </c:spPr>
        <c:txPr>
          <a:bodyPr/>
          <a:lstStyle/>
          <a:p>
            <a:pPr>
              <a:defRPr sz="900">
                <a:ln>
                  <a:noFill/>
                </a:ln>
                <a:solidFill>
                  <a:schemeClr val="tx1">
                    <a:lumMod val="85000"/>
                    <a:lumOff val="15000"/>
                  </a:schemeClr>
                </a:solidFill>
              </a:defRPr>
            </a:pPr>
            <a:endParaRPr lang="en-US"/>
          </a:p>
        </c:txPr>
        <c:crossAx val="417289608"/>
        <c:crosses val="autoZero"/>
        <c:crossBetween val="between"/>
      </c:valAx>
      <c:spPr>
        <a:ln w="28575"/>
      </c:spPr>
    </c:plotArea>
    <c:plotVisOnly val="1"/>
    <c:dispBlanksAs val="gap"/>
    <c:showDLblsOverMax val="0"/>
  </c:chart>
  <c:spPr>
    <a:noFill/>
    <a:ln>
      <a:noFill/>
    </a:ln>
  </c:spPr>
  <c:txPr>
    <a:bodyPr/>
    <a:lstStyle/>
    <a:p>
      <a:pPr>
        <a:defRPr sz="1100" b="1">
          <a:solidFill>
            <a:schemeClr val="bg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799"/>
              </a:solidFill>
              <a:ln>
                <a:noFill/>
              </a:ln>
              <a:effectLst/>
            </c:spPr>
          </c:dPt>
          <c:dPt>
            <c:idx val="1"/>
            <c:invertIfNegative val="0"/>
            <c:bubble3D val="0"/>
            <c:spPr>
              <a:solidFill>
                <a:srgbClr val="DD2222"/>
              </a:solidFill>
              <a:ln>
                <a:noFill/>
              </a:ln>
              <a:effectLst/>
            </c:spPr>
          </c:dPt>
          <c:dPt>
            <c:idx val="2"/>
            <c:invertIfNegative val="0"/>
            <c:bubble3D val="0"/>
            <c:spPr>
              <a:solidFill>
                <a:srgbClr val="89BB33"/>
              </a:solidFill>
              <a:ln>
                <a:noFill/>
              </a:ln>
              <a:effectLst/>
            </c:spPr>
          </c:dPt>
          <c:dPt>
            <c:idx val="3"/>
            <c:invertIfNegative val="0"/>
            <c:bubble3D val="0"/>
            <c:spPr>
              <a:solidFill>
                <a:srgbClr val="662244"/>
              </a:solidFill>
              <a:ln>
                <a:noFill/>
              </a:ln>
              <a:effectLst/>
            </c:spPr>
          </c:dPt>
          <c:dPt>
            <c:idx val="4"/>
            <c:invertIfNegative val="0"/>
            <c:bubble3D val="0"/>
            <c:spPr>
              <a:solidFill>
                <a:srgbClr val="00AABB"/>
              </a:solidFill>
              <a:ln>
                <a:noFill/>
              </a:ln>
              <a:effectLst/>
            </c:spPr>
          </c:dPt>
          <c:dPt>
            <c:idx val="5"/>
            <c:invertIfNegative val="0"/>
            <c:bubble3D val="0"/>
            <c:spPr>
              <a:solidFill>
                <a:srgbClr val="FF8822"/>
              </a:solidFill>
              <a:ln>
                <a:noFill/>
              </a:ln>
              <a:effectLst/>
            </c:spPr>
          </c:dPt>
          <c:cat>
            <c:strRef>
              <c:f>Sheet1!$A$2:$A$7</c:f>
              <c:strCache>
                <c:ptCount val="6"/>
                <c:pt idx="0">
                  <c:v>1 to 10</c:v>
                </c:pt>
                <c:pt idx="1">
                  <c:v>11 to 20</c:v>
                </c:pt>
                <c:pt idx="2">
                  <c:v>21 to 50</c:v>
                </c:pt>
                <c:pt idx="3">
                  <c:v>51 to 100</c:v>
                </c:pt>
                <c:pt idx="4">
                  <c:v>101 to 300</c:v>
                </c:pt>
                <c:pt idx="5">
                  <c:v>301 +</c:v>
                </c:pt>
              </c:strCache>
            </c:strRef>
          </c:cat>
          <c:val>
            <c:numRef>
              <c:f>Sheet1!$B$2:$B$7</c:f>
              <c:numCache>
                <c:formatCode>General</c:formatCode>
                <c:ptCount val="6"/>
                <c:pt idx="0">
                  <c:v>1813</c:v>
                </c:pt>
                <c:pt idx="1">
                  <c:v>609</c:v>
                </c:pt>
                <c:pt idx="2">
                  <c:v>530</c:v>
                </c:pt>
                <c:pt idx="3">
                  <c:v>251</c:v>
                </c:pt>
                <c:pt idx="4">
                  <c:v>211</c:v>
                </c:pt>
                <c:pt idx="5">
                  <c:v>36</c:v>
                </c:pt>
              </c:numCache>
            </c:numRef>
          </c:val>
        </c:ser>
        <c:dLbls>
          <c:showLegendKey val="0"/>
          <c:showVal val="0"/>
          <c:showCatName val="0"/>
          <c:showSerName val="0"/>
          <c:showPercent val="0"/>
          <c:showBubbleSize val="0"/>
        </c:dLbls>
        <c:gapWidth val="22"/>
        <c:overlap val="-27"/>
        <c:axId val="417290392"/>
        <c:axId val="417290784"/>
      </c:barChart>
      <c:catAx>
        <c:axId val="417290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7290784"/>
        <c:crosses val="autoZero"/>
        <c:auto val="1"/>
        <c:lblAlgn val="ctr"/>
        <c:lblOffset val="100"/>
        <c:noMultiLvlLbl val="0"/>
      </c:catAx>
      <c:valAx>
        <c:axId val="417290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7290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484D18-F798-4D53-8852-E21DB7A637FD}"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CA"/>
        </a:p>
      </dgm:t>
    </dgm:pt>
    <dgm:pt modelId="{97F1623F-0C38-4723-9E59-9319A5BFE24F}">
      <dgm:prSet phldrT="[Text]" custT="1"/>
      <dgm:spPr>
        <a:solidFill>
          <a:srgbClr val="007799"/>
        </a:solidFill>
      </dgm:spPr>
      <dgm:t>
        <a:bodyPr/>
        <a:lstStyle/>
        <a:p>
          <a:r>
            <a:rPr lang="en-US" sz="2400" b="1" dirty="0" smtClean="0">
              <a:latin typeface="+mj-lt"/>
            </a:rPr>
            <a:t>ITA</a:t>
          </a:r>
          <a:endParaRPr lang="en-CA" sz="2400" b="1" dirty="0">
            <a:latin typeface="+mj-lt"/>
          </a:endParaRPr>
        </a:p>
      </dgm:t>
    </dgm:pt>
    <dgm:pt modelId="{4D2ECD55-907C-4320-A40F-B47BCA9C7AE6}" type="parTrans" cxnId="{303886C8-77C8-4D26-992D-AAB251CE0EB2}">
      <dgm:prSet/>
      <dgm:spPr/>
      <dgm:t>
        <a:bodyPr/>
        <a:lstStyle/>
        <a:p>
          <a:endParaRPr lang="en-CA"/>
        </a:p>
      </dgm:t>
    </dgm:pt>
    <dgm:pt modelId="{23D4FF82-3687-46A5-8233-54FCC82F7728}" type="sibTrans" cxnId="{303886C8-77C8-4D26-992D-AAB251CE0EB2}">
      <dgm:prSet/>
      <dgm:spPr/>
      <dgm:t>
        <a:bodyPr/>
        <a:lstStyle/>
        <a:p>
          <a:endParaRPr lang="en-CA"/>
        </a:p>
      </dgm:t>
    </dgm:pt>
    <dgm:pt modelId="{6795BE2A-AC3B-410F-979D-72A065E7EAF9}">
      <dgm:prSet phldrT="[Text]" custT="1"/>
      <dgm:spPr>
        <a:solidFill>
          <a:schemeClr val="accent1"/>
        </a:solidFill>
      </dgm:spPr>
      <dgm:t>
        <a:bodyPr/>
        <a:lstStyle/>
        <a:p>
          <a:endParaRPr lang="en-CA" sz="1400" b="1" dirty="0">
            <a:latin typeface="+mj-lt"/>
          </a:endParaRPr>
        </a:p>
      </dgm:t>
    </dgm:pt>
    <dgm:pt modelId="{52149D5D-4D63-41B8-8114-44909B580662}" type="parTrans" cxnId="{80EC2217-B83A-4DBE-9207-6D370549CE41}">
      <dgm:prSet/>
      <dgm:spPr/>
      <dgm:t>
        <a:bodyPr/>
        <a:lstStyle/>
        <a:p>
          <a:endParaRPr lang="en-CA"/>
        </a:p>
      </dgm:t>
    </dgm:pt>
    <dgm:pt modelId="{A73DA98C-A286-4E1A-AF70-19129E34EB37}" type="sibTrans" cxnId="{80EC2217-B83A-4DBE-9207-6D370549CE41}">
      <dgm:prSet/>
      <dgm:spPr/>
      <dgm:t>
        <a:bodyPr/>
        <a:lstStyle/>
        <a:p>
          <a:endParaRPr lang="en-CA"/>
        </a:p>
      </dgm:t>
    </dgm:pt>
    <dgm:pt modelId="{2A76B42B-74BD-497B-86C6-1D3FB1BF5C53}">
      <dgm:prSet phldrT="[Text]" custT="1"/>
      <dgm:spPr>
        <a:solidFill>
          <a:srgbClr val="662244"/>
        </a:solidFill>
      </dgm:spPr>
      <dgm:t>
        <a:bodyPr/>
        <a:lstStyle/>
        <a:p>
          <a:r>
            <a:rPr lang="en-US" sz="1400" b="1" dirty="0" smtClean="0">
              <a:latin typeface="+mj-lt"/>
            </a:rPr>
            <a:t>LOCAL PRESENCE</a:t>
          </a:r>
          <a:endParaRPr lang="en-CA" sz="1400" b="1" dirty="0">
            <a:latin typeface="+mj-lt"/>
          </a:endParaRPr>
        </a:p>
      </dgm:t>
    </dgm:pt>
    <dgm:pt modelId="{64A4BE68-D284-4161-8951-B1D169AFCA7D}" type="parTrans" cxnId="{22F6E549-C6B2-4939-9A65-9675A05444C4}">
      <dgm:prSet/>
      <dgm:spPr/>
      <dgm:t>
        <a:bodyPr/>
        <a:lstStyle/>
        <a:p>
          <a:endParaRPr lang="en-CA"/>
        </a:p>
      </dgm:t>
    </dgm:pt>
    <dgm:pt modelId="{F849B009-945F-4617-ACC7-5A2A4477F82E}" type="sibTrans" cxnId="{22F6E549-C6B2-4939-9A65-9675A05444C4}">
      <dgm:prSet/>
      <dgm:spPr/>
      <dgm:t>
        <a:bodyPr/>
        <a:lstStyle/>
        <a:p>
          <a:endParaRPr lang="en-CA"/>
        </a:p>
      </dgm:t>
    </dgm:pt>
    <dgm:pt modelId="{3DE26A17-F26C-47CD-BD20-96F7242AE87C}">
      <dgm:prSet phldrT="[Text]" custT="1"/>
      <dgm:spPr>
        <a:solidFill>
          <a:srgbClr val="FF8822"/>
        </a:solidFill>
      </dgm:spPr>
      <dgm:t>
        <a:bodyPr/>
        <a:lstStyle/>
        <a:p>
          <a:r>
            <a:rPr lang="en-US" sz="1400" b="1" dirty="0" smtClean="0">
              <a:latin typeface="+mj-lt"/>
            </a:rPr>
            <a:t>NETWORK</a:t>
          </a:r>
          <a:endParaRPr lang="en-CA" sz="1400" b="1" dirty="0">
            <a:latin typeface="+mj-lt"/>
          </a:endParaRPr>
        </a:p>
      </dgm:t>
    </dgm:pt>
    <dgm:pt modelId="{29824FF8-9A63-4B57-BA2C-EA72718ADEB0}" type="parTrans" cxnId="{6B6A55CD-415F-414F-8066-A06018525FF0}">
      <dgm:prSet/>
      <dgm:spPr/>
      <dgm:t>
        <a:bodyPr/>
        <a:lstStyle/>
        <a:p>
          <a:endParaRPr lang="en-CA"/>
        </a:p>
      </dgm:t>
    </dgm:pt>
    <dgm:pt modelId="{315891EE-EA0B-468D-9D6E-9DF5BD81F0ED}" type="sibTrans" cxnId="{6B6A55CD-415F-414F-8066-A06018525FF0}">
      <dgm:prSet/>
      <dgm:spPr/>
      <dgm:t>
        <a:bodyPr/>
        <a:lstStyle/>
        <a:p>
          <a:endParaRPr lang="en-CA"/>
        </a:p>
      </dgm:t>
    </dgm:pt>
    <dgm:pt modelId="{A3F6A1A2-B516-49BB-8C19-E6C2D03B005B}">
      <dgm:prSet phldrT="[Text]" custT="1"/>
      <dgm:spPr>
        <a:solidFill>
          <a:srgbClr val="89BB33"/>
        </a:solidFill>
      </dgm:spPr>
      <dgm:t>
        <a:bodyPr/>
        <a:lstStyle/>
        <a:p>
          <a:r>
            <a:rPr lang="en-US" sz="1400" b="1" dirty="0" smtClean="0">
              <a:latin typeface="+mj-lt"/>
              <a:cs typeface="Arial" panose="020B0604020202020204" pitchFamily="34" charset="0"/>
            </a:rPr>
            <a:t>SMART MONEY</a:t>
          </a:r>
          <a:endParaRPr lang="en-CA" sz="1400" b="1" dirty="0">
            <a:latin typeface="+mj-lt"/>
            <a:cs typeface="Arial" panose="020B0604020202020204" pitchFamily="34" charset="0"/>
          </a:endParaRPr>
        </a:p>
      </dgm:t>
    </dgm:pt>
    <dgm:pt modelId="{CA28A509-78C3-4916-825B-CE53CDAE135B}" type="parTrans" cxnId="{72B3BC3A-61A1-4136-862B-BCE0F1CEE627}">
      <dgm:prSet/>
      <dgm:spPr/>
      <dgm:t>
        <a:bodyPr/>
        <a:lstStyle/>
        <a:p>
          <a:endParaRPr lang="en-CA"/>
        </a:p>
      </dgm:t>
    </dgm:pt>
    <dgm:pt modelId="{CF3DBFA2-2D6D-4FDC-878D-BE981B9FB6B4}" type="sibTrans" cxnId="{72B3BC3A-61A1-4136-862B-BCE0F1CEE627}">
      <dgm:prSet/>
      <dgm:spPr/>
      <dgm:t>
        <a:bodyPr/>
        <a:lstStyle/>
        <a:p>
          <a:endParaRPr lang="en-CA"/>
        </a:p>
      </dgm:t>
    </dgm:pt>
    <dgm:pt modelId="{EA70AFC7-A74B-43B3-A448-5C2B84A9904D}" type="pres">
      <dgm:prSet presAssocID="{54484D18-F798-4D53-8852-E21DB7A637FD}" presName="Name0" presStyleCnt="0">
        <dgm:presLayoutVars>
          <dgm:dir/>
          <dgm:resizeHandles val="exact"/>
        </dgm:presLayoutVars>
      </dgm:prSet>
      <dgm:spPr/>
      <dgm:t>
        <a:bodyPr/>
        <a:lstStyle/>
        <a:p>
          <a:endParaRPr lang="en-CA"/>
        </a:p>
      </dgm:t>
    </dgm:pt>
    <dgm:pt modelId="{AF48D3E8-8163-4363-AAE2-82AF4E053C7F}" type="pres">
      <dgm:prSet presAssocID="{54484D18-F798-4D53-8852-E21DB7A637FD}" presName="cycle" presStyleCnt="0"/>
      <dgm:spPr/>
      <dgm:t>
        <a:bodyPr/>
        <a:lstStyle/>
        <a:p>
          <a:endParaRPr lang="en-CA"/>
        </a:p>
      </dgm:t>
    </dgm:pt>
    <dgm:pt modelId="{4689812F-910F-4990-956E-5011A04DF587}" type="pres">
      <dgm:prSet presAssocID="{97F1623F-0C38-4723-9E59-9319A5BFE24F}" presName="nodeFirstNode" presStyleLbl="node1" presStyleIdx="0" presStyleCnt="5" custScaleX="100260" custScaleY="189967">
        <dgm:presLayoutVars>
          <dgm:bulletEnabled val="1"/>
        </dgm:presLayoutVars>
      </dgm:prSet>
      <dgm:spPr>
        <a:prstGeom prst="ellipse">
          <a:avLst/>
        </a:prstGeom>
      </dgm:spPr>
      <dgm:t>
        <a:bodyPr/>
        <a:lstStyle/>
        <a:p>
          <a:endParaRPr lang="en-CA"/>
        </a:p>
      </dgm:t>
    </dgm:pt>
    <dgm:pt modelId="{CF277FDE-4E5E-4C99-978F-6014124D92D5}" type="pres">
      <dgm:prSet presAssocID="{23D4FF82-3687-46A5-8233-54FCC82F7728}" presName="sibTransFirstNode" presStyleLbl="bgShp" presStyleIdx="0" presStyleCnt="1"/>
      <dgm:spPr/>
      <dgm:t>
        <a:bodyPr/>
        <a:lstStyle/>
        <a:p>
          <a:endParaRPr lang="en-CA"/>
        </a:p>
      </dgm:t>
    </dgm:pt>
    <dgm:pt modelId="{6032885B-181E-4D15-8414-6901232E1A1A}" type="pres">
      <dgm:prSet presAssocID="{6795BE2A-AC3B-410F-979D-72A065E7EAF9}" presName="nodeFollowingNodes" presStyleLbl="node1" presStyleIdx="1" presStyleCnt="5" custScaleX="94984" custScaleY="189967" custRadScaleRad="106727" custRadScaleInc="-12018">
        <dgm:presLayoutVars>
          <dgm:bulletEnabled val="1"/>
        </dgm:presLayoutVars>
      </dgm:prSet>
      <dgm:spPr>
        <a:prstGeom prst="ellipse">
          <a:avLst/>
        </a:prstGeom>
      </dgm:spPr>
      <dgm:t>
        <a:bodyPr/>
        <a:lstStyle/>
        <a:p>
          <a:endParaRPr lang="en-CA"/>
        </a:p>
      </dgm:t>
    </dgm:pt>
    <dgm:pt modelId="{2D0E3FDB-BE26-4890-AAC4-F7B95FAA4BE5}" type="pres">
      <dgm:prSet presAssocID="{2A76B42B-74BD-497B-86C6-1D3FB1BF5C53}" presName="nodeFollowingNodes" presStyleLbl="node1" presStyleIdx="2" presStyleCnt="5" custScaleX="100260" custScaleY="189967" custRadScaleRad="87931" custRadScaleInc="-13655">
        <dgm:presLayoutVars>
          <dgm:bulletEnabled val="1"/>
        </dgm:presLayoutVars>
      </dgm:prSet>
      <dgm:spPr>
        <a:prstGeom prst="ellipse">
          <a:avLst/>
        </a:prstGeom>
      </dgm:spPr>
      <dgm:t>
        <a:bodyPr/>
        <a:lstStyle/>
        <a:p>
          <a:endParaRPr lang="en-CA"/>
        </a:p>
      </dgm:t>
    </dgm:pt>
    <dgm:pt modelId="{4E04E078-5648-44C1-B564-90D6C2A188F7}" type="pres">
      <dgm:prSet presAssocID="{3DE26A17-F26C-47CD-BD20-96F7242AE87C}" presName="nodeFollowingNodes" presStyleLbl="node1" presStyleIdx="3" presStyleCnt="5" custScaleX="100260" custScaleY="189967" custRadScaleRad="84492" custRadScaleInc="10571">
        <dgm:presLayoutVars>
          <dgm:bulletEnabled val="1"/>
        </dgm:presLayoutVars>
      </dgm:prSet>
      <dgm:spPr>
        <a:prstGeom prst="ellipse">
          <a:avLst/>
        </a:prstGeom>
      </dgm:spPr>
      <dgm:t>
        <a:bodyPr/>
        <a:lstStyle/>
        <a:p>
          <a:endParaRPr lang="en-CA"/>
        </a:p>
      </dgm:t>
    </dgm:pt>
    <dgm:pt modelId="{80FC8DB9-528C-431F-97BC-4884ACB20F40}" type="pres">
      <dgm:prSet presAssocID="{A3F6A1A2-B516-49BB-8C19-E6C2D03B005B}" presName="nodeFollowingNodes" presStyleLbl="node1" presStyleIdx="4" presStyleCnt="5" custScaleX="94984" custScaleY="189967" custRadScaleRad="109560" custRadScaleInc="3541">
        <dgm:presLayoutVars>
          <dgm:bulletEnabled val="1"/>
        </dgm:presLayoutVars>
      </dgm:prSet>
      <dgm:spPr>
        <a:prstGeom prst="ellipse">
          <a:avLst/>
        </a:prstGeom>
      </dgm:spPr>
      <dgm:t>
        <a:bodyPr/>
        <a:lstStyle/>
        <a:p>
          <a:endParaRPr lang="en-CA"/>
        </a:p>
      </dgm:t>
    </dgm:pt>
  </dgm:ptLst>
  <dgm:cxnLst>
    <dgm:cxn modelId="{72B3BC3A-61A1-4136-862B-BCE0F1CEE627}" srcId="{54484D18-F798-4D53-8852-E21DB7A637FD}" destId="{A3F6A1A2-B516-49BB-8C19-E6C2D03B005B}" srcOrd="4" destOrd="0" parTransId="{CA28A509-78C3-4916-825B-CE53CDAE135B}" sibTransId="{CF3DBFA2-2D6D-4FDC-878D-BE981B9FB6B4}"/>
    <dgm:cxn modelId="{80EC2217-B83A-4DBE-9207-6D370549CE41}" srcId="{54484D18-F798-4D53-8852-E21DB7A637FD}" destId="{6795BE2A-AC3B-410F-979D-72A065E7EAF9}" srcOrd="1" destOrd="0" parTransId="{52149D5D-4D63-41B8-8114-44909B580662}" sibTransId="{A73DA98C-A286-4E1A-AF70-19129E34EB37}"/>
    <dgm:cxn modelId="{EDB2294D-70EF-4471-BFDE-3E86670B95A4}" type="presOf" srcId="{97F1623F-0C38-4723-9E59-9319A5BFE24F}" destId="{4689812F-910F-4990-956E-5011A04DF587}" srcOrd="0" destOrd="0" presId="urn:microsoft.com/office/officeart/2005/8/layout/cycle3"/>
    <dgm:cxn modelId="{879C904C-5967-4E4F-A958-CE553FA7C043}" type="presOf" srcId="{23D4FF82-3687-46A5-8233-54FCC82F7728}" destId="{CF277FDE-4E5E-4C99-978F-6014124D92D5}" srcOrd="0" destOrd="0" presId="urn:microsoft.com/office/officeart/2005/8/layout/cycle3"/>
    <dgm:cxn modelId="{3F3BC09D-DDAA-4AFC-ABE4-525A0D7D0080}" type="presOf" srcId="{6795BE2A-AC3B-410F-979D-72A065E7EAF9}" destId="{6032885B-181E-4D15-8414-6901232E1A1A}" srcOrd="0" destOrd="0" presId="urn:microsoft.com/office/officeart/2005/8/layout/cycle3"/>
    <dgm:cxn modelId="{EAE94573-E306-4BAB-9C54-BAC641F4BBFF}" type="presOf" srcId="{3DE26A17-F26C-47CD-BD20-96F7242AE87C}" destId="{4E04E078-5648-44C1-B564-90D6C2A188F7}" srcOrd="0" destOrd="0" presId="urn:microsoft.com/office/officeart/2005/8/layout/cycle3"/>
    <dgm:cxn modelId="{22F6E549-C6B2-4939-9A65-9675A05444C4}" srcId="{54484D18-F798-4D53-8852-E21DB7A637FD}" destId="{2A76B42B-74BD-497B-86C6-1D3FB1BF5C53}" srcOrd="2" destOrd="0" parTransId="{64A4BE68-D284-4161-8951-B1D169AFCA7D}" sibTransId="{F849B009-945F-4617-ACC7-5A2A4477F82E}"/>
    <dgm:cxn modelId="{303886C8-77C8-4D26-992D-AAB251CE0EB2}" srcId="{54484D18-F798-4D53-8852-E21DB7A637FD}" destId="{97F1623F-0C38-4723-9E59-9319A5BFE24F}" srcOrd="0" destOrd="0" parTransId="{4D2ECD55-907C-4320-A40F-B47BCA9C7AE6}" sibTransId="{23D4FF82-3687-46A5-8233-54FCC82F7728}"/>
    <dgm:cxn modelId="{7AE90681-E18C-4172-88D9-6DE4026D4BF7}" type="presOf" srcId="{54484D18-F798-4D53-8852-E21DB7A637FD}" destId="{EA70AFC7-A74B-43B3-A448-5C2B84A9904D}" srcOrd="0" destOrd="0" presId="urn:microsoft.com/office/officeart/2005/8/layout/cycle3"/>
    <dgm:cxn modelId="{6B6A55CD-415F-414F-8066-A06018525FF0}" srcId="{54484D18-F798-4D53-8852-E21DB7A637FD}" destId="{3DE26A17-F26C-47CD-BD20-96F7242AE87C}" srcOrd="3" destOrd="0" parTransId="{29824FF8-9A63-4B57-BA2C-EA72718ADEB0}" sibTransId="{315891EE-EA0B-468D-9D6E-9DF5BD81F0ED}"/>
    <dgm:cxn modelId="{CFB01BE3-B6EB-4049-AC0C-8C5C76DE000F}" type="presOf" srcId="{A3F6A1A2-B516-49BB-8C19-E6C2D03B005B}" destId="{80FC8DB9-528C-431F-97BC-4884ACB20F40}" srcOrd="0" destOrd="0" presId="urn:microsoft.com/office/officeart/2005/8/layout/cycle3"/>
    <dgm:cxn modelId="{9A496699-7048-4BCF-B887-02596B629F11}" type="presOf" srcId="{2A76B42B-74BD-497B-86C6-1D3FB1BF5C53}" destId="{2D0E3FDB-BE26-4890-AAC4-F7B95FAA4BE5}" srcOrd="0" destOrd="0" presId="urn:microsoft.com/office/officeart/2005/8/layout/cycle3"/>
    <dgm:cxn modelId="{95FA4C6D-857B-4C73-87CB-CFBCA9F6AAE0}" type="presParOf" srcId="{EA70AFC7-A74B-43B3-A448-5C2B84A9904D}" destId="{AF48D3E8-8163-4363-AAE2-82AF4E053C7F}" srcOrd="0" destOrd="0" presId="urn:microsoft.com/office/officeart/2005/8/layout/cycle3"/>
    <dgm:cxn modelId="{6E5E8C75-AFA4-443F-8EBE-14F42FCB7180}" type="presParOf" srcId="{AF48D3E8-8163-4363-AAE2-82AF4E053C7F}" destId="{4689812F-910F-4990-956E-5011A04DF587}" srcOrd="0" destOrd="0" presId="urn:microsoft.com/office/officeart/2005/8/layout/cycle3"/>
    <dgm:cxn modelId="{008994AE-BF8B-4D52-9A3C-110FEFE0CC72}" type="presParOf" srcId="{AF48D3E8-8163-4363-AAE2-82AF4E053C7F}" destId="{CF277FDE-4E5E-4C99-978F-6014124D92D5}" srcOrd="1" destOrd="0" presId="urn:microsoft.com/office/officeart/2005/8/layout/cycle3"/>
    <dgm:cxn modelId="{F0A00F6C-C82A-47CA-949F-A894DB2E1F7F}" type="presParOf" srcId="{AF48D3E8-8163-4363-AAE2-82AF4E053C7F}" destId="{6032885B-181E-4D15-8414-6901232E1A1A}" srcOrd="2" destOrd="0" presId="urn:microsoft.com/office/officeart/2005/8/layout/cycle3"/>
    <dgm:cxn modelId="{3182E6E7-4F88-4E73-9FD7-0A4D94DDE8E5}" type="presParOf" srcId="{AF48D3E8-8163-4363-AAE2-82AF4E053C7F}" destId="{2D0E3FDB-BE26-4890-AAC4-F7B95FAA4BE5}" srcOrd="3" destOrd="0" presId="urn:microsoft.com/office/officeart/2005/8/layout/cycle3"/>
    <dgm:cxn modelId="{64418C39-E123-49A5-A910-6048AD01DA6C}" type="presParOf" srcId="{AF48D3E8-8163-4363-AAE2-82AF4E053C7F}" destId="{4E04E078-5648-44C1-B564-90D6C2A188F7}" srcOrd="4" destOrd="0" presId="urn:microsoft.com/office/officeart/2005/8/layout/cycle3"/>
    <dgm:cxn modelId="{33C7F565-81F3-4BC9-B927-84B2910227D4}" type="presParOf" srcId="{AF48D3E8-8163-4363-AAE2-82AF4E053C7F}" destId="{80FC8DB9-528C-431F-97BC-4884ACB20F40}"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8" tIns="46584" rIns="93168" bIns="46584"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8" tIns="46584" rIns="93168" bIns="46584" rtlCol="0"/>
          <a:lstStyle>
            <a:lvl1pPr algn="r">
              <a:defRPr sz="1200"/>
            </a:lvl1pPr>
          </a:lstStyle>
          <a:p>
            <a:fld id="{5FCFCA14-135A-4363-843C-AA286323A8BD}" type="datetimeFigureOut">
              <a:rPr lang="en-US" smtClean="0"/>
              <a:t>8/8/2019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8" tIns="46584" rIns="93168"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8" tIns="46584" rIns="93168" bIns="46584" rtlCol="0" anchor="b"/>
          <a:lstStyle>
            <a:lvl1pPr algn="r">
              <a:defRPr sz="1200"/>
            </a:lvl1pPr>
          </a:lstStyle>
          <a:p>
            <a:fld id="{7BDDE0B4-CF2C-4708-8D33-D8F4C0E3DE27}" type="slidenum">
              <a:rPr lang="en-US" smtClean="0"/>
              <a:t>‹#›</a:t>
            </a:fld>
            <a:endParaRPr lang="en-US" dirty="0"/>
          </a:p>
        </p:txBody>
      </p:sp>
    </p:spTree>
    <p:extLst>
      <p:ext uri="{BB962C8B-B14F-4D97-AF65-F5344CB8AC3E}">
        <p14:creationId xmlns:p14="http://schemas.microsoft.com/office/powerpoint/2010/main" val="2935964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8" tIns="46584" rIns="93168" bIns="46584"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8" tIns="46584" rIns="93168" bIns="46584" rtlCol="0"/>
          <a:lstStyle>
            <a:lvl1pPr algn="r">
              <a:defRPr sz="1200"/>
            </a:lvl1pPr>
          </a:lstStyle>
          <a:p>
            <a:fld id="{0E5E2725-1224-49A5-AC9B-A3CAEE34741D}" type="datetimeFigureOut">
              <a:rPr lang="en-US" smtClean="0"/>
              <a:t>8/8/2019</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8" tIns="46584" rIns="93168" bIns="46584"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8" tIns="46584" rIns="93168" bIns="465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8" tIns="46584" rIns="93168"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8" tIns="46584" rIns="93168" bIns="46584" rtlCol="0" anchor="b"/>
          <a:lstStyle>
            <a:lvl1pPr algn="r">
              <a:defRPr sz="1200"/>
            </a:lvl1pPr>
          </a:lstStyle>
          <a:p>
            <a:fld id="{7B9E8BFE-F454-44CF-A2A9-F0A1EE63C1EA}" type="slidenum">
              <a:rPr lang="en-US" smtClean="0"/>
              <a:t>‹#›</a:t>
            </a:fld>
            <a:endParaRPr lang="en-US" dirty="0"/>
          </a:p>
        </p:txBody>
      </p:sp>
    </p:spTree>
    <p:extLst>
      <p:ext uri="{BB962C8B-B14F-4D97-AF65-F5344CB8AC3E}">
        <p14:creationId xmlns:p14="http://schemas.microsoft.com/office/powerpoint/2010/main" val="844145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some general slides on IRAP, please select most appropriate slides to suit your audience.</a:t>
            </a:r>
            <a:endParaRPr lang="en-US" dirty="0"/>
          </a:p>
        </p:txBody>
      </p:sp>
      <p:sp>
        <p:nvSpPr>
          <p:cNvPr id="4" name="Slide Number Placeholder 3"/>
          <p:cNvSpPr>
            <a:spLocks noGrp="1"/>
          </p:cNvSpPr>
          <p:nvPr>
            <p:ph type="sldNum" sz="quarter" idx="10"/>
          </p:nvPr>
        </p:nvSpPr>
        <p:spPr/>
        <p:txBody>
          <a:bodyPr/>
          <a:lstStyle/>
          <a:p>
            <a:fld id="{7B9E8BFE-F454-44CF-A2A9-F0A1EE63C1EA}" type="slidenum">
              <a:rPr lang="en-US" smtClean="0"/>
              <a:t>1</a:t>
            </a:fld>
            <a:endParaRPr lang="en-US" dirty="0"/>
          </a:p>
        </p:txBody>
      </p:sp>
    </p:spTree>
    <p:extLst>
      <p:ext uri="{BB962C8B-B14F-4D97-AF65-F5344CB8AC3E}">
        <p14:creationId xmlns:p14="http://schemas.microsoft.com/office/powerpoint/2010/main" val="1847440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Smart Money = </a:t>
            </a:r>
            <a:r>
              <a:rPr lang="en-CA" baseline="0" dirty="0" smtClean="0"/>
              <a:t>providing the right amount of funding at the right time.</a:t>
            </a:r>
            <a:endParaRPr lang="en-US" dirty="0" smtClean="0"/>
          </a:p>
          <a:p>
            <a:endParaRPr lang="en-US" dirty="0"/>
          </a:p>
        </p:txBody>
      </p:sp>
      <p:sp>
        <p:nvSpPr>
          <p:cNvPr id="4" name="Slide Number Placeholder 3"/>
          <p:cNvSpPr>
            <a:spLocks noGrp="1"/>
          </p:cNvSpPr>
          <p:nvPr>
            <p:ph type="sldNum" sz="quarter" idx="10"/>
          </p:nvPr>
        </p:nvSpPr>
        <p:spPr/>
        <p:txBody>
          <a:bodyPr/>
          <a:lstStyle/>
          <a:p>
            <a:fld id="{7B9E8BFE-F454-44CF-A2A9-F0A1EE63C1EA}" type="slidenum">
              <a:rPr lang="en-US" smtClean="0"/>
              <a:t>10</a:t>
            </a:fld>
            <a:endParaRPr lang="en-US" dirty="0"/>
          </a:p>
        </p:txBody>
      </p:sp>
    </p:spTree>
    <p:extLst>
      <p:ext uri="{BB962C8B-B14F-4D97-AF65-F5344CB8AC3E}">
        <p14:creationId xmlns:p14="http://schemas.microsoft.com/office/powerpoint/2010/main" val="1997271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latin typeface="Arial" panose="020B0604020202020204" pitchFamily="34" charset="0"/>
                <a:cs typeface="Arial" panose="020B0604020202020204" pitchFamily="34" charset="0"/>
              </a:rPr>
              <a:t>Industrial Technology Advisors (ITAs) are at the core of IRAP’s delivery.  There are some 255 ITAs located in communities across Canada. ITAS serve as trusted advisors, they assist clients through every aspect of the innovation process, providing the unique blend of expertise, information and resources to help meet client needs and help them succeed. </a:t>
            </a:r>
            <a:endParaRPr lang="en-US" dirty="0" smtClean="0"/>
          </a:p>
          <a:p>
            <a:endParaRPr lang="en-US" dirty="0"/>
          </a:p>
        </p:txBody>
      </p:sp>
      <p:sp>
        <p:nvSpPr>
          <p:cNvPr id="4" name="Slide Number Placeholder 3"/>
          <p:cNvSpPr>
            <a:spLocks noGrp="1"/>
          </p:cNvSpPr>
          <p:nvPr>
            <p:ph type="sldNum" sz="quarter" idx="10"/>
          </p:nvPr>
        </p:nvSpPr>
        <p:spPr/>
        <p:txBody>
          <a:bodyPr/>
          <a:lstStyle/>
          <a:p>
            <a:fld id="{7B9E8BFE-F454-44CF-A2A9-F0A1EE63C1EA}" type="slidenum">
              <a:rPr lang="en-US" smtClean="0"/>
              <a:t>11</a:t>
            </a:fld>
            <a:endParaRPr lang="en-US" dirty="0"/>
          </a:p>
        </p:txBody>
      </p:sp>
    </p:spTree>
    <p:extLst>
      <p:ext uri="{BB962C8B-B14F-4D97-AF65-F5344CB8AC3E}">
        <p14:creationId xmlns:p14="http://schemas.microsoft.com/office/powerpoint/2010/main" val="853483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8BFE-F454-44CF-A2A9-F0A1EE63C1EA}" type="slidenum">
              <a:rPr lang="en-US" smtClean="0"/>
              <a:t>12</a:t>
            </a:fld>
            <a:endParaRPr lang="en-US" dirty="0"/>
          </a:p>
        </p:txBody>
      </p:sp>
    </p:spTree>
    <p:extLst>
      <p:ext uri="{BB962C8B-B14F-4D97-AF65-F5344CB8AC3E}">
        <p14:creationId xmlns:p14="http://schemas.microsoft.com/office/powerpoint/2010/main" val="2683070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rPr>
              <a:t>IRAP</a:t>
            </a:r>
            <a:r>
              <a:rPr lang="en-US" sz="1200" b="0" dirty="0" smtClean="0">
                <a:solidFill>
                  <a:schemeClr val="bg1"/>
                </a:solidFill>
              </a:rPr>
              <a:t/>
            </a:r>
            <a:br>
              <a:rPr lang="en-US" sz="1200" b="0" dirty="0" smtClean="0">
                <a:solidFill>
                  <a:schemeClr val="bg1"/>
                </a:solidFill>
              </a:rPr>
            </a:br>
            <a:r>
              <a:rPr lang="en-US" sz="1200" dirty="0" smtClean="0">
                <a:solidFill>
                  <a:schemeClr val="bg1"/>
                </a:solidFill>
              </a:rPr>
              <a:t>Assists Canadian </a:t>
            </a:r>
            <a:r>
              <a:rPr lang="en-US" sz="1200" b="1" dirty="0" smtClean="0">
                <a:solidFill>
                  <a:schemeClr val="bg1"/>
                </a:solidFill>
              </a:rPr>
              <a:t>SMEs</a:t>
            </a:r>
            <a:r>
              <a:rPr lang="en-US" sz="1200" dirty="0" smtClean="0">
                <a:solidFill>
                  <a:schemeClr val="bg1"/>
                </a:solidFill>
              </a:rPr>
              <a:t> with their R&amp;D projects, and provides funding to a small # of </a:t>
            </a:r>
            <a:r>
              <a:rPr lang="en-US" sz="1200" b="1" dirty="0" smtClean="0">
                <a:solidFill>
                  <a:schemeClr val="bg1"/>
                </a:solidFill>
              </a:rPr>
              <a:t>organizations</a:t>
            </a:r>
            <a:r>
              <a:rPr lang="en-US" sz="1200" dirty="0" smtClean="0">
                <a:solidFill>
                  <a:schemeClr val="bg1"/>
                </a:solidFill>
              </a:rPr>
              <a:t> that provide direct services to innovative SMEs.</a:t>
            </a:r>
            <a:r>
              <a:rPr lang="en-CA" sz="1200" b="1" dirty="0" smtClean="0">
                <a:solidFill>
                  <a:schemeClr val="bg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smtClean="0">
                <a:latin typeface="Arial" panose="020B0604020202020204" pitchFamily="34" charset="0"/>
                <a:cs typeface="Arial" panose="020B0604020202020204" pitchFamily="34" charset="0"/>
              </a:rPr>
              <a:t/>
            </a:r>
            <a:br>
              <a:rPr lang="en-CA" b="1" dirty="0" smtClean="0">
                <a:latin typeface="Arial" panose="020B0604020202020204" pitchFamily="34" charset="0"/>
                <a:cs typeface="Arial" panose="020B0604020202020204" pitchFamily="34" charset="0"/>
              </a:rPr>
            </a:br>
            <a:r>
              <a:rPr lang="en-CA" b="1" dirty="0" smtClean="0">
                <a:latin typeface="Arial" panose="020B0604020202020204" pitchFamily="34" charset="0"/>
                <a:cs typeface="Arial" panose="020B0604020202020204" pitchFamily="34" charset="0"/>
              </a:rPr>
              <a:t>Youth</a:t>
            </a:r>
            <a:r>
              <a:rPr lang="en-CA" b="0" dirty="0" smtClean="0">
                <a:latin typeface="Arial" panose="020B0604020202020204" pitchFamily="34" charset="0"/>
                <a:cs typeface="Arial" panose="020B0604020202020204" pitchFamily="34" charset="0"/>
              </a:rPr>
              <a:t/>
            </a:r>
            <a:br>
              <a:rPr lang="en-CA" b="0" dirty="0" smtClean="0">
                <a:latin typeface="Arial" panose="020B0604020202020204" pitchFamily="34" charset="0"/>
                <a:cs typeface="Arial" panose="020B0604020202020204" pitchFamily="34" charset="0"/>
              </a:rPr>
            </a:br>
            <a:r>
              <a:rPr lang="en-CA" sz="1200" dirty="0" smtClean="0">
                <a:solidFill>
                  <a:schemeClr val="bg1"/>
                </a:solidFill>
              </a:rPr>
              <a:t>Helps SMEs hire highly-skilled post-secondary graduates</a:t>
            </a:r>
            <a:endParaRPr lang="en-CA" dirty="0" smtClean="0">
              <a:latin typeface="Arial" panose="020B0604020202020204" pitchFamily="34" charset="0"/>
              <a:cs typeface="Arial" panose="020B0604020202020204" pitchFamily="34" charset="0"/>
            </a:endParaRPr>
          </a:p>
          <a:p>
            <a:r>
              <a:rPr lang="en-CA" b="1" dirty="0" smtClean="0">
                <a:latin typeface="Arial" panose="020B0604020202020204" pitchFamily="34" charset="0"/>
                <a:cs typeface="Arial" panose="020B0604020202020204" pitchFamily="34" charset="0"/>
              </a:rPr>
              <a:t/>
            </a:r>
            <a:br>
              <a:rPr lang="en-CA" b="1" dirty="0" smtClean="0">
                <a:latin typeface="Arial" panose="020B0604020202020204" pitchFamily="34" charset="0"/>
                <a:cs typeface="Arial" panose="020B0604020202020204" pitchFamily="34" charset="0"/>
              </a:rPr>
            </a:br>
            <a:r>
              <a:rPr lang="en-CA" b="1" dirty="0" smtClean="0">
                <a:latin typeface="Arial" panose="020B0604020202020204" pitchFamily="34" charset="0"/>
                <a:cs typeface="Arial" panose="020B0604020202020204" pitchFamily="34" charset="0"/>
              </a:rPr>
              <a:t>International:</a:t>
            </a:r>
          </a:p>
          <a:p>
            <a:pPr marL="171450" indent="-171450">
              <a:buFont typeface="Arial" panose="020B0604020202020204" pitchFamily="34" charset="0"/>
              <a:buChar char="•"/>
            </a:pPr>
            <a:r>
              <a:rPr lang="en-CA" b="1" dirty="0" smtClean="0">
                <a:solidFill>
                  <a:srgbClr val="FFC000"/>
                </a:solidFill>
              </a:rPr>
              <a:t>Canadian International Innovation Program (CIIP): </a:t>
            </a:r>
            <a:r>
              <a:rPr lang="en-CA" sz="1200" b="1" dirty="0" smtClean="0">
                <a:solidFill>
                  <a:schemeClr val="bg1"/>
                </a:solidFill>
              </a:rPr>
              <a:t/>
            </a:r>
            <a:br>
              <a:rPr lang="en-CA" sz="1200" b="1" dirty="0" smtClean="0">
                <a:solidFill>
                  <a:schemeClr val="bg1"/>
                </a:solidFill>
              </a:rPr>
            </a:br>
            <a:r>
              <a:rPr lang="en-CA" sz="1200" dirty="0" smtClean="0">
                <a:solidFill>
                  <a:schemeClr val="bg1"/>
                </a:solidFill>
              </a:rPr>
              <a:t>Supports SMEs’  R&amp;D collaboration with international partners in Brazil, China, India, Israel and South Korea.</a:t>
            </a:r>
            <a:br>
              <a:rPr lang="en-CA" sz="1200" dirty="0" smtClean="0">
                <a:solidFill>
                  <a:schemeClr val="bg1"/>
                </a:solidFill>
              </a:rPr>
            </a:br>
            <a:endParaRPr lang="en-CA" sz="1200" dirty="0" smtClean="0">
              <a:solidFill>
                <a:schemeClr val="bg1"/>
              </a:solidFill>
            </a:endParaRPr>
          </a:p>
          <a:p>
            <a:pPr marL="171450" indent="-171450">
              <a:buFont typeface="Arial" panose="020B0604020202020204" pitchFamily="34" charset="0"/>
              <a:buChar char="•"/>
            </a:pPr>
            <a:r>
              <a:rPr lang="en-CA" b="1" dirty="0" smtClean="0">
                <a:solidFill>
                  <a:srgbClr val="FFC000"/>
                </a:solidFill>
              </a:rPr>
              <a:t>EUREKA, Eurostars</a:t>
            </a:r>
            <a:r>
              <a:rPr lang="en-CA" dirty="0" smtClean="0">
                <a:solidFill>
                  <a:srgbClr val="FFC000"/>
                </a:solidFill>
              </a:rPr>
              <a:t>: </a:t>
            </a:r>
            <a:r>
              <a:rPr lang="en-CA" sz="1200" dirty="0" smtClean="0">
                <a:solidFill>
                  <a:schemeClr val="bg1"/>
                </a:solidFill>
              </a:rPr>
              <a:t/>
            </a:r>
            <a:br>
              <a:rPr lang="en-CA" sz="1200" dirty="0" smtClean="0">
                <a:solidFill>
                  <a:schemeClr val="bg1"/>
                </a:solidFill>
              </a:rPr>
            </a:br>
            <a:r>
              <a:rPr lang="en-CA" sz="1200" dirty="0" smtClean="0">
                <a:solidFill>
                  <a:schemeClr val="bg1"/>
                </a:solidFill>
              </a:rPr>
              <a:t>Supports SMEs’ R&amp;D collaboration with partners in </a:t>
            </a:r>
            <a:r>
              <a:rPr lang="en-US" sz="1200" dirty="0" smtClean="0">
                <a:solidFill>
                  <a:schemeClr val="bg1"/>
                </a:solidFill>
              </a:rPr>
              <a:t>over 40 economies from the EU, Europe, Israel, South Korea.</a:t>
            </a:r>
            <a:endParaRPr lang="en-CA"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B9E8BFE-F454-44CF-A2A9-F0A1EE63C1EA}" type="slidenum">
              <a:rPr lang="en-US" smtClean="0"/>
              <a:t>13</a:t>
            </a:fld>
            <a:endParaRPr lang="en-US" dirty="0"/>
          </a:p>
        </p:txBody>
      </p:sp>
    </p:spTree>
    <p:extLst>
      <p:ext uri="{BB962C8B-B14F-4D97-AF65-F5344CB8AC3E}">
        <p14:creationId xmlns:p14="http://schemas.microsoft.com/office/powerpoint/2010/main" val="261432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IRAP services clients across ALL industry sectors</a:t>
            </a:r>
            <a:br>
              <a:rPr lang="en-US" baseline="0" dirty="0" smtClean="0"/>
            </a:br>
            <a:r>
              <a:rPr lang="en-US" baseline="0" dirty="0" smtClean="0"/>
              <a:t/>
            </a:r>
            <a:br>
              <a:rPr lang="en-US" baseline="0" dirty="0" smtClean="0"/>
            </a:br>
            <a:r>
              <a:rPr lang="en-US" b="1" baseline="0" dirty="0" smtClean="0"/>
              <a:t>Firms funded in FY 2018-2019</a:t>
            </a:r>
            <a:br>
              <a:rPr lang="en-US" b="1" baseline="0" dirty="0" smtClean="0"/>
            </a:br>
            <a:endParaRPr lang="en-US" b="1" baseline="0" dirty="0" smtClean="0"/>
          </a:p>
          <a:p>
            <a:r>
              <a:rPr lang="en-CA" b="1" dirty="0" smtClean="0"/>
              <a:t>IRAP Classification 			# of Firms	Percentage:</a:t>
            </a:r>
          </a:p>
          <a:p>
            <a:r>
              <a:rPr lang="en-CA" dirty="0" smtClean="0"/>
              <a:t>Aerospace				26	0.73%</a:t>
            </a:r>
          </a:p>
          <a:p>
            <a:r>
              <a:rPr lang="en-CA" dirty="0" smtClean="0"/>
              <a:t>Agriculture &amp; Food			290	8.19%</a:t>
            </a:r>
          </a:p>
          <a:p>
            <a:r>
              <a:rPr lang="en-CA" dirty="0" smtClean="0"/>
              <a:t>Construction &amp; Related Products - Services		308	8.70%</a:t>
            </a:r>
          </a:p>
          <a:p>
            <a:r>
              <a:rPr lang="en-CA" dirty="0" smtClean="0"/>
              <a:t>Energy &amp; Resources			322	9.09%</a:t>
            </a:r>
          </a:p>
          <a:p>
            <a:r>
              <a:rPr lang="en-CA" dirty="0" smtClean="0"/>
              <a:t>Health &amp; Life Sciences			320	9.04%</a:t>
            </a:r>
          </a:p>
          <a:p>
            <a:r>
              <a:rPr lang="en-CA" dirty="0" smtClean="0"/>
              <a:t>ICT (Digital Economy)			1471	41.54%</a:t>
            </a:r>
          </a:p>
          <a:p>
            <a:r>
              <a:rPr lang="en-CA" dirty="0" smtClean="0"/>
              <a:t>Manufacturing &amp; Materials			458	12.93%</a:t>
            </a:r>
          </a:p>
          <a:p>
            <a:r>
              <a:rPr lang="en-CA" dirty="0" smtClean="0"/>
              <a:t>Others				346	9.77%</a:t>
            </a:r>
          </a:p>
          <a:p>
            <a:r>
              <a:rPr lang="en-CA" dirty="0" smtClean="0"/>
              <a:t>Total				3541	100.00%</a:t>
            </a:r>
          </a:p>
          <a:p>
            <a:endParaRPr lang="en-US" dirty="0"/>
          </a:p>
        </p:txBody>
      </p:sp>
      <p:sp>
        <p:nvSpPr>
          <p:cNvPr id="4" name="Slide Number Placeholder 3"/>
          <p:cNvSpPr>
            <a:spLocks noGrp="1"/>
          </p:cNvSpPr>
          <p:nvPr>
            <p:ph type="sldNum" sz="quarter" idx="10"/>
          </p:nvPr>
        </p:nvSpPr>
        <p:spPr/>
        <p:txBody>
          <a:bodyPr/>
          <a:lstStyle/>
          <a:p>
            <a:fld id="{7B9E8BFE-F454-44CF-A2A9-F0A1EE63C1EA}" type="slidenum">
              <a:rPr lang="en-US" smtClean="0"/>
              <a:t>14</a:t>
            </a:fld>
            <a:endParaRPr lang="en-US" dirty="0"/>
          </a:p>
        </p:txBody>
      </p:sp>
    </p:spTree>
    <p:extLst>
      <p:ext uri="{BB962C8B-B14F-4D97-AF65-F5344CB8AC3E}">
        <p14:creationId xmlns:p14="http://schemas.microsoft.com/office/powerpoint/2010/main" val="1911241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Firms funded in FY 2018-2019</a:t>
            </a:r>
            <a:br>
              <a:rPr lang="en-US" b="1" baseline="0" dirty="0" smtClean="0"/>
            </a:br>
            <a:r>
              <a:rPr lang="en-CA" sz="1200" b="1" dirty="0" smtClean="0">
                <a:latin typeface="Arial" panose="020B0604020202020204" pitchFamily="34" charset="0"/>
                <a:cs typeface="Arial" panose="020B0604020202020204" pitchFamily="34" charset="0"/>
              </a:rPr>
              <a:t/>
            </a:r>
            <a:br>
              <a:rPr lang="en-CA" sz="1200" b="1" dirty="0" smtClean="0">
                <a:latin typeface="Arial" panose="020B0604020202020204" pitchFamily="34" charset="0"/>
                <a:cs typeface="Arial" panose="020B0604020202020204" pitchFamily="34" charset="0"/>
              </a:rPr>
            </a:br>
            <a:r>
              <a:rPr lang="en-CA" sz="1200" b="1" dirty="0" smtClean="0">
                <a:latin typeface="Arial" panose="020B0604020202020204" pitchFamily="34" charset="0"/>
                <a:cs typeface="Arial" panose="020B0604020202020204" pitchFamily="34" charset="0"/>
              </a:rPr>
              <a:t>Employees Profile	# of Firms	Percentage:</a:t>
            </a:r>
          </a:p>
          <a:p>
            <a:r>
              <a:rPr lang="en-CA" sz="1200" dirty="0" smtClean="0">
                <a:latin typeface="Arial" panose="020B0604020202020204" pitchFamily="34" charset="0"/>
                <a:cs typeface="Arial" panose="020B0604020202020204" pitchFamily="34" charset="0"/>
              </a:rPr>
              <a:t>1 to 10		1904	53%</a:t>
            </a:r>
          </a:p>
          <a:p>
            <a:r>
              <a:rPr lang="en-CA" sz="1200" dirty="0" smtClean="0">
                <a:latin typeface="Arial" panose="020B0604020202020204" pitchFamily="34" charset="0"/>
                <a:cs typeface="Arial" panose="020B0604020202020204" pitchFamily="34" charset="0"/>
              </a:rPr>
              <a:t>11 to 20		609	18%</a:t>
            </a:r>
          </a:p>
          <a:p>
            <a:r>
              <a:rPr lang="en-CA" sz="1200" dirty="0" smtClean="0">
                <a:latin typeface="Arial" panose="020B0604020202020204" pitchFamily="34" charset="0"/>
                <a:cs typeface="Arial" panose="020B0604020202020204" pitchFamily="34" charset="0"/>
              </a:rPr>
              <a:t>21 to 50		530	15%</a:t>
            </a:r>
          </a:p>
          <a:p>
            <a:r>
              <a:rPr lang="en-CA" sz="1200" dirty="0" smtClean="0">
                <a:latin typeface="Arial" panose="020B0604020202020204" pitchFamily="34" charset="0"/>
                <a:cs typeface="Arial" panose="020B0604020202020204" pitchFamily="34" charset="0"/>
              </a:rPr>
              <a:t>51 to 100		251	7%</a:t>
            </a:r>
          </a:p>
          <a:p>
            <a:r>
              <a:rPr lang="en-CA" sz="1200" dirty="0" smtClean="0">
                <a:latin typeface="Arial" panose="020B0604020202020204" pitchFamily="34" charset="0"/>
                <a:cs typeface="Arial" panose="020B0604020202020204" pitchFamily="34" charset="0"/>
              </a:rPr>
              <a:t>101 to 300		211	6%</a:t>
            </a:r>
          </a:p>
          <a:p>
            <a:r>
              <a:rPr lang="en-CA" sz="1200" dirty="0" smtClean="0">
                <a:latin typeface="Arial" panose="020B0604020202020204" pitchFamily="34" charset="0"/>
                <a:cs typeface="Arial" panose="020B0604020202020204" pitchFamily="34" charset="0"/>
              </a:rPr>
              <a:t>301+		36	1%</a:t>
            </a:r>
          </a:p>
          <a:p>
            <a:r>
              <a:rPr lang="en-CA" sz="1200" dirty="0" smtClean="0">
                <a:latin typeface="Arial" panose="020B0604020202020204" pitchFamily="34" charset="0"/>
                <a:cs typeface="Arial" panose="020B0604020202020204" pitchFamily="34" charset="0"/>
              </a:rPr>
              <a:t>Total		3541	100.00%</a:t>
            </a:r>
            <a:br>
              <a:rPr lang="en-CA" sz="1200" dirty="0" smtClean="0">
                <a:latin typeface="Arial" panose="020B0604020202020204" pitchFamily="34" charset="0"/>
                <a:cs typeface="Arial" panose="020B0604020202020204" pitchFamily="34" charset="0"/>
              </a:rPr>
            </a:br>
            <a:r>
              <a:rPr lang="en-CA" sz="1200" dirty="0" smtClean="0">
                <a:latin typeface="Arial" panose="020B0604020202020204" pitchFamily="34" charset="0"/>
                <a:cs typeface="Arial" panose="020B0604020202020204" pitchFamily="34" charset="0"/>
              </a:rPr>
              <a:t/>
            </a:r>
            <a:br>
              <a:rPr lang="en-CA" sz="1200" dirty="0" smtClean="0">
                <a:latin typeface="Arial" panose="020B0604020202020204" pitchFamily="34" charset="0"/>
                <a:cs typeface="Arial" panose="020B0604020202020204" pitchFamily="34" charset="0"/>
              </a:rPr>
            </a:br>
            <a:r>
              <a:rPr lang="en-CA" sz="1200" dirty="0" smtClean="0">
                <a:latin typeface="Arial" panose="020B0604020202020204" pitchFamily="34" charset="0"/>
                <a:cs typeface="Arial" panose="020B0604020202020204" pitchFamily="34" charset="0"/>
              </a:rPr>
              <a:t>*91 firms entered as 0 employees (these have been included in the 1 to 10 employee range)</a:t>
            </a:r>
          </a:p>
          <a:p>
            <a:endParaRPr lang="en-US" b="1" baseline="0" dirty="0" smtClean="0"/>
          </a:p>
        </p:txBody>
      </p:sp>
      <p:sp>
        <p:nvSpPr>
          <p:cNvPr id="4" name="Slide Number Placeholder 3"/>
          <p:cNvSpPr>
            <a:spLocks noGrp="1"/>
          </p:cNvSpPr>
          <p:nvPr>
            <p:ph type="sldNum" sz="quarter" idx="10"/>
          </p:nvPr>
        </p:nvSpPr>
        <p:spPr/>
        <p:txBody>
          <a:bodyPr/>
          <a:lstStyle/>
          <a:p>
            <a:fld id="{7B9E8BFE-F454-44CF-A2A9-F0A1EE63C1EA}" type="slidenum">
              <a:rPr lang="en-US" smtClean="0"/>
              <a:t>15</a:t>
            </a:fld>
            <a:endParaRPr lang="en-US" dirty="0"/>
          </a:p>
        </p:txBody>
      </p:sp>
    </p:spTree>
    <p:extLst>
      <p:ext uri="{BB962C8B-B14F-4D97-AF65-F5344CB8AC3E}">
        <p14:creationId xmlns:p14="http://schemas.microsoft.com/office/powerpoint/2010/main" val="1990812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4415790"/>
            <a:ext cx="5902960" cy="4183380"/>
          </a:xfrm>
        </p:spPr>
        <p:txBody>
          <a:bodyPr/>
          <a:lstStyle/>
          <a:p>
            <a:r>
              <a:rPr lang="en-US" sz="1100" dirty="0" smtClean="0">
                <a:latin typeface="Arial" panose="020B0604020202020204" pitchFamily="34" charset="0"/>
                <a:cs typeface="Arial" panose="020B0604020202020204" pitchFamily="34" charset="0"/>
              </a:rPr>
              <a:t>IRAP sector teams represent key industry groupings . Their role is to be the “go-to experts” on their particular sector for IRAP, NRC and other government departments, by keeping up-to-date on the latest trends, innovations and advancements in their area of focus for the benefit of SMEs. </a:t>
            </a:r>
          </a:p>
          <a:p>
            <a:endParaRPr lang="en-CA"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Each sector team has a lead and an IRAP ITA representative from geographical areas in which there is Canadian SME capacity in the technology sector. Each team also has a resource from NRC Knowledge Management. The teams coordinate and collaborate through regular meetings, with the team leader in an overall coordinating role.</a:t>
            </a:r>
            <a:endParaRPr lang="en-CA" sz="1100" dirty="0" smtClean="0">
              <a:latin typeface="Arial" panose="020B0604020202020204" pitchFamily="34" charset="0"/>
              <a:cs typeface="Arial" panose="020B0604020202020204" pitchFamily="34" charset="0"/>
            </a:endParaRPr>
          </a:p>
          <a:p>
            <a:r>
              <a:rPr lang="en-US" sz="1100" dirty="0" smtClean="0"/>
              <a:t/>
            </a:r>
            <a:br>
              <a:rPr lang="en-US" sz="1100" dirty="0" smtClean="0"/>
            </a:br>
            <a:r>
              <a:rPr lang="en-US" sz="1100" b="1" dirty="0" smtClean="0"/>
              <a:t>C</a:t>
            </a:r>
            <a:r>
              <a:rPr lang="en-US" sz="1100" b="1" baseline="0" dirty="0" smtClean="0"/>
              <a:t>lient inclusiveness</a:t>
            </a:r>
            <a:br>
              <a:rPr lang="en-US" sz="1100" b="1" baseline="0" dirty="0" smtClean="0"/>
            </a:br>
            <a:r>
              <a:rPr lang="en-US" sz="1100" b="0" baseline="0" dirty="0" smtClean="0"/>
              <a:t>In March 2019, IRAP created a new sector team to ensure that the Program in engaging with clients in a an inclusive manner, representative of the rich and diverse makeup of our country. This includes improving engagement with: businesses owned/led by women, visible minorities, indigenous peoples, and people with disabilities. </a:t>
            </a:r>
            <a:endParaRPr lang="en-US" sz="1100" b="0" dirty="0"/>
          </a:p>
        </p:txBody>
      </p:sp>
      <p:sp>
        <p:nvSpPr>
          <p:cNvPr id="4" name="Slide Number Placeholder 3"/>
          <p:cNvSpPr>
            <a:spLocks noGrp="1"/>
          </p:cNvSpPr>
          <p:nvPr>
            <p:ph type="sldNum" sz="quarter" idx="10"/>
          </p:nvPr>
        </p:nvSpPr>
        <p:spPr/>
        <p:txBody>
          <a:bodyPr/>
          <a:lstStyle/>
          <a:p>
            <a:fld id="{7B9E8BFE-F454-44CF-A2A9-F0A1EE63C1EA}" type="slidenum">
              <a:rPr lang="en-US" smtClean="0"/>
              <a:t>16</a:t>
            </a:fld>
            <a:endParaRPr lang="en-US" dirty="0"/>
          </a:p>
        </p:txBody>
      </p:sp>
    </p:spTree>
    <p:extLst>
      <p:ext uri="{BB962C8B-B14F-4D97-AF65-F5344CB8AC3E}">
        <p14:creationId xmlns:p14="http://schemas.microsoft.com/office/powerpoint/2010/main" val="894244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IRAP offers several different funding programs that compliment its advisory services.</a:t>
            </a:r>
            <a:br>
              <a:rPr lang="en-CA" dirty="0" smtClean="0"/>
            </a:br>
            <a:endParaRPr lang="en-CA" dirty="0" smtClean="0"/>
          </a:p>
          <a:p>
            <a:r>
              <a:rPr lang="en-CA" b="1" dirty="0" smtClean="0"/>
              <a:t>Our formula - providing the right money at the right time to the right client. </a:t>
            </a:r>
            <a:br>
              <a:rPr lang="en-CA" b="1" dirty="0" smtClean="0"/>
            </a:br>
            <a:r>
              <a:rPr lang="en-CA" dirty="0" smtClean="0"/>
              <a:t>We work with firms to de-risk their innovation costs and co-invest in heir growth and development.</a:t>
            </a:r>
            <a:br>
              <a:rPr lang="en-CA" dirty="0" smtClean="0"/>
            </a:br>
            <a:r>
              <a:rPr lang="en-CA" dirty="0" smtClean="0"/>
              <a:t/>
            </a:r>
            <a:br>
              <a:rPr lang="en-CA" dirty="0" smtClean="0"/>
            </a:br>
            <a:r>
              <a:rPr lang="en-CA" b="1" dirty="0" smtClean="0"/>
              <a:t>Meeting the basic eligibility criteria does not necessarily guarantee funding.</a:t>
            </a:r>
            <a:r>
              <a:rPr lang="en-CA" dirty="0" smtClean="0"/>
              <a:t> </a:t>
            </a:r>
            <a:br>
              <a:rPr lang="en-CA" dirty="0" smtClean="0"/>
            </a:br>
            <a:r>
              <a:rPr lang="en-CA" dirty="0" smtClean="0"/>
              <a:t>Before entering into a financial commitment with a client, both the firm and the project are evaluated on an individual basis during a consultation with one of IRAP Industrial Technology Advisors (ITAs).</a:t>
            </a:r>
            <a:br>
              <a:rPr lang="en-CA" dirty="0" smtClean="0"/>
            </a:br>
            <a:endParaRPr lang="en-US" dirty="0"/>
          </a:p>
        </p:txBody>
      </p:sp>
      <p:sp>
        <p:nvSpPr>
          <p:cNvPr id="4" name="Slide Number Placeholder 3"/>
          <p:cNvSpPr>
            <a:spLocks noGrp="1"/>
          </p:cNvSpPr>
          <p:nvPr>
            <p:ph type="sldNum" sz="quarter" idx="10"/>
          </p:nvPr>
        </p:nvSpPr>
        <p:spPr/>
        <p:txBody>
          <a:bodyPr/>
          <a:lstStyle/>
          <a:p>
            <a:fld id="{7B9E8BFE-F454-44CF-A2A9-F0A1EE63C1EA}" type="slidenum">
              <a:rPr lang="en-US" smtClean="0"/>
              <a:t>17</a:t>
            </a:fld>
            <a:endParaRPr lang="en-US" dirty="0"/>
          </a:p>
        </p:txBody>
      </p:sp>
    </p:spTree>
    <p:extLst>
      <p:ext uri="{BB962C8B-B14F-4D97-AF65-F5344CB8AC3E}">
        <p14:creationId xmlns:p14="http://schemas.microsoft.com/office/powerpoint/2010/main" val="1905102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8BFE-F454-44CF-A2A9-F0A1EE63C1EA}" type="slidenum">
              <a:rPr lang="en-US" smtClean="0"/>
              <a:t>18</a:t>
            </a:fld>
            <a:endParaRPr lang="en-US" dirty="0"/>
          </a:p>
        </p:txBody>
      </p:sp>
    </p:spTree>
    <p:extLst>
      <p:ext uri="{BB962C8B-B14F-4D97-AF65-F5344CB8AC3E}">
        <p14:creationId xmlns:p14="http://schemas.microsoft.com/office/powerpoint/2010/main" val="1905102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
            </a:r>
            <a:br>
              <a:rPr lang="en-CA" dirty="0" smtClean="0"/>
            </a:br>
            <a:endParaRPr lang="en-US" dirty="0"/>
          </a:p>
        </p:txBody>
      </p:sp>
      <p:sp>
        <p:nvSpPr>
          <p:cNvPr id="4" name="Slide Number Placeholder 3"/>
          <p:cNvSpPr>
            <a:spLocks noGrp="1"/>
          </p:cNvSpPr>
          <p:nvPr>
            <p:ph type="sldNum" sz="quarter" idx="10"/>
          </p:nvPr>
        </p:nvSpPr>
        <p:spPr/>
        <p:txBody>
          <a:bodyPr/>
          <a:lstStyle/>
          <a:p>
            <a:fld id="{7B9E8BFE-F454-44CF-A2A9-F0A1EE63C1EA}" type="slidenum">
              <a:rPr lang="en-US" smtClean="0"/>
              <a:t>19</a:t>
            </a:fld>
            <a:endParaRPr lang="en-US" dirty="0"/>
          </a:p>
        </p:txBody>
      </p:sp>
    </p:spTree>
    <p:extLst>
      <p:ext uri="{BB962C8B-B14F-4D97-AF65-F5344CB8AC3E}">
        <p14:creationId xmlns:p14="http://schemas.microsoft.com/office/powerpoint/2010/main" val="1905102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lvl="1" indent="-174708" defTabSz="931774">
              <a:buFont typeface="Arial" panose="020B0604020202020204" pitchFamily="34" charset="0"/>
              <a:buChar char="•"/>
              <a:defRPr/>
            </a:pPr>
            <a:r>
              <a:rPr lang="en-US" sz="1000" dirty="0" smtClean="0">
                <a:latin typeface="Arial" panose="020B0604020202020204" pitchFamily="34" charset="0"/>
                <a:cs typeface="Arial" panose="020B0604020202020204" pitchFamily="34" charset="0"/>
              </a:rPr>
              <a:t>As Canada’s largest federal research and development organization, the NRC is committed to </a:t>
            </a:r>
            <a:r>
              <a:rPr lang="en-US" sz="1000" b="1" dirty="0" smtClean="0">
                <a:latin typeface="Arial" panose="020B0604020202020204" pitchFamily="34" charset="0"/>
                <a:cs typeface="Arial" panose="020B0604020202020204" pitchFamily="34" charset="0"/>
              </a:rPr>
              <a:t>advancing knowledge through science, supporting business innovation</a:t>
            </a:r>
            <a:r>
              <a:rPr lang="en-US" sz="1000" dirty="0" smtClean="0">
                <a:latin typeface="Arial" panose="020B0604020202020204" pitchFamily="34" charset="0"/>
                <a:cs typeface="Arial" panose="020B0604020202020204" pitchFamily="34" charset="0"/>
              </a:rPr>
              <a:t>, and </a:t>
            </a:r>
            <a:r>
              <a:rPr lang="en-US" sz="1000" b="1" dirty="0" smtClean="0">
                <a:latin typeface="Arial" panose="020B0604020202020204" pitchFamily="34" charset="0"/>
                <a:cs typeface="Arial" panose="020B0604020202020204" pitchFamily="34" charset="0"/>
              </a:rPr>
              <a:t>supporting the Government of Canada’s science agenda, including the Innovation and Skills Plan.</a:t>
            </a:r>
          </a:p>
          <a:p>
            <a:pPr marL="0" lvl="1" defTabSz="931774">
              <a:defRPr/>
            </a:pPr>
            <a:endParaRPr lang="en-CA" sz="1000" b="1" dirty="0" smtClean="0">
              <a:latin typeface="Arial" panose="020B0604020202020204" pitchFamily="34" charset="0"/>
              <a:cs typeface="Arial" panose="020B0604020202020204" pitchFamily="34" charset="0"/>
            </a:endParaRPr>
          </a:p>
          <a:p>
            <a:pPr marL="174708" indent="-174708" defTabSz="931774">
              <a:buFont typeface="Arial" panose="020B0604020202020204" pitchFamily="34" charset="0"/>
              <a:buChar char="•"/>
              <a:defRPr/>
            </a:pPr>
            <a:r>
              <a:rPr lang="en-US" sz="1000" dirty="0" smtClean="0">
                <a:latin typeface="Arial" panose="020B0604020202020204" pitchFamily="34" charset="0"/>
                <a:cs typeface="Arial" panose="020B0604020202020204" pitchFamily="34" charset="0"/>
              </a:rPr>
              <a:t>Each year our scientists, engineers and business experts work closely with thousands of Canadian firms, helping them bring new technologies to market. </a:t>
            </a:r>
          </a:p>
          <a:p>
            <a:pPr marL="174708" indent="-174708">
              <a:buFont typeface="Arial" panose="020B0604020202020204" pitchFamily="34" charset="0"/>
              <a:buChar char="•"/>
            </a:pPr>
            <a:endParaRPr lang="en-US" sz="1000" dirty="0" smtClean="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sz="1000" dirty="0" smtClean="0">
                <a:latin typeface="Arial" panose="020B0604020202020204" pitchFamily="34" charset="0"/>
                <a:cs typeface="Arial" panose="020B0604020202020204" pitchFamily="34" charset="0"/>
              </a:rPr>
              <a:t>We have the people, expertise, services, licensing opportunities, national facilities and global networks to support Canadian businesses.</a:t>
            </a:r>
          </a:p>
          <a:p>
            <a:endParaRPr lang="en-US" sz="1000" dirty="0" smtClean="0">
              <a:latin typeface="Arial" panose="020B0604020202020204" pitchFamily="34" charset="0"/>
              <a:cs typeface="Arial" panose="020B0604020202020204" pitchFamily="34" charset="0"/>
            </a:endParaRPr>
          </a:p>
          <a:p>
            <a:pPr marL="174708" indent="-174708" defTabSz="931774">
              <a:buFont typeface="Arial" panose="020B0604020202020204" pitchFamily="34" charset="0"/>
              <a:buChar char="•"/>
              <a:defRPr/>
            </a:pPr>
            <a:r>
              <a:rPr lang="en-US" sz="1000" dirty="0" smtClean="0">
                <a:latin typeface="Arial" panose="020B0604020202020204" pitchFamily="34" charset="0"/>
                <a:cs typeface="Arial" panose="020B0604020202020204" pitchFamily="34" charset="0"/>
              </a:rPr>
              <a:t>We are well positioned, both in Canada and abroad, to create and maintain valuable linkages and networks to help transfer science and technology information to firms, universities and public sector partners, and to generate new business opportunities for Canadian small and medium enterprises (SMEs). </a:t>
            </a:r>
          </a:p>
          <a:p>
            <a:pPr marL="0" indent="0" defTabSz="931774">
              <a:buFont typeface="Arial" panose="020B0604020202020204" pitchFamily="34" charset="0"/>
              <a:buNone/>
              <a:defRPr/>
            </a:pPr>
            <a:endParaRPr lang="en-US" sz="1000" dirty="0" smtClean="0">
              <a:latin typeface="Arial" panose="020B0604020202020204" pitchFamily="34" charset="0"/>
              <a:cs typeface="Arial" panose="020B0604020202020204" pitchFamily="34" charset="0"/>
            </a:endParaRPr>
          </a:p>
          <a:p>
            <a:pPr marL="174708" marR="0" lvl="0"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We partner with Canadian industry to take research impacts from the lab to the marketplace, where people can experience the benefits. This market-driven focus delivers innovation faster, enhances people's lives and addresses some of the world's most pressing problems.</a:t>
            </a:r>
          </a:p>
          <a:p>
            <a:endParaRPr lang="fr-CA" baseline="0" dirty="0" smtClean="0"/>
          </a:p>
        </p:txBody>
      </p:sp>
      <p:sp>
        <p:nvSpPr>
          <p:cNvPr id="4" name="Slide Number Placeholder 3"/>
          <p:cNvSpPr>
            <a:spLocks noGrp="1"/>
          </p:cNvSpPr>
          <p:nvPr>
            <p:ph type="sldNum" sz="quarter" idx="10"/>
          </p:nvPr>
        </p:nvSpPr>
        <p:spPr/>
        <p:txBody>
          <a:bodyPr/>
          <a:lstStyle/>
          <a:p>
            <a:fld id="{20923DFE-EF54-48A3-BB1C-DC8420BAB561}" type="slidenum">
              <a:rPr lang="en-CA" smtClean="0"/>
              <a:t>2</a:t>
            </a:fld>
            <a:endParaRPr lang="en-CA" dirty="0"/>
          </a:p>
        </p:txBody>
      </p:sp>
    </p:spTree>
    <p:extLst>
      <p:ext uri="{BB962C8B-B14F-4D97-AF65-F5344CB8AC3E}">
        <p14:creationId xmlns:p14="http://schemas.microsoft.com/office/powerpoint/2010/main" val="891237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457200">
              <a:buFont typeface="Arial" panose="020B0604020202020204" pitchFamily="34" charset="0"/>
              <a:buChar char="•"/>
              <a:defRPr/>
            </a:pPr>
            <a:r>
              <a:rPr lang="en-CA" dirty="0" smtClean="0"/>
              <a:t>IRAP’s International Networks Team (INT) are expert advisors in </a:t>
            </a:r>
            <a:r>
              <a:rPr lang="en-CA" b="1" dirty="0" smtClean="0"/>
              <a:t>identifying best fit international programs for Canadian SMEs.</a:t>
            </a:r>
          </a:p>
          <a:p>
            <a:pPr marL="171450" indent="-171450">
              <a:buFont typeface="Arial" panose="020B0604020202020204" pitchFamily="34" charset="0"/>
              <a:buChar char="•"/>
            </a:pPr>
            <a:r>
              <a:rPr lang="en-CA" dirty="0" smtClean="0"/>
              <a:t>IRAP invests in building</a:t>
            </a:r>
            <a:r>
              <a:rPr lang="en-CA" baseline="0" dirty="0" smtClean="0"/>
              <a:t> </a:t>
            </a:r>
            <a:r>
              <a:rPr lang="en-CA" b="1" baseline="0" dirty="0" smtClean="0"/>
              <a:t>international relationships to </a:t>
            </a:r>
            <a:r>
              <a:rPr lang="en-CA" b="1" dirty="0" smtClean="0"/>
              <a:t>connect</a:t>
            </a:r>
            <a:r>
              <a:rPr lang="en-CA" b="1" baseline="0" dirty="0" smtClean="0"/>
              <a:t> our</a:t>
            </a:r>
            <a:r>
              <a:rPr lang="en-CA" b="1" dirty="0" smtClean="0"/>
              <a:t> clients to global value chains</a:t>
            </a:r>
            <a:endParaRPr lang="en-CA" dirty="0" smtClean="0"/>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Through</a:t>
            </a:r>
            <a:r>
              <a:rPr lang="en-CA" sz="1200" kern="1200" baseline="0" dirty="0" smtClean="0">
                <a:solidFill>
                  <a:schemeClr val="tx1"/>
                </a:solidFill>
                <a:effectLst/>
                <a:latin typeface="+mn-lt"/>
                <a:ea typeface="+mn-ea"/>
                <a:cs typeface="+mn-cs"/>
              </a:rPr>
              <a:t> these relationships, we help our clients identify </a:t>
            </a:r>
            <a:r>
              <a:rPr lang="en-CA" sz="1200" b="1" kern="1200" baseline="0" dirty="0" smtClean="0">
                <a:solidFill>
                  <a:schemeClr val="tx1"/>
                </a:solidFill>
                <a:effectLst/>
                <a:latin typeface="+mn-lt"/>
                <a:ea typeface="+mn-ea"/>
                <a:cs typeface="+mn-cs"/>
              </a:rPr>
              <a:t>R&amp;D and commercialization opportunities </a:t>
            </a:r>
            <a:r>
              <a:rPr lang="en-CA" sz="1200" kern="1200" baseline="0" dirty="0" smtClean="0">
                <a:solidFill>
                  <a:schemeClr val="tx1"/>
                </a:solidFill>
                <a:effectLst/>
                <a:latin typeface="+mn-lt"/>
                <a:ea typeface="+mn-ea"/>
                <a:cs typeface="+mn-cs"/>
              </a:rPr>
              <a:t>with world-class organizations across the globe.</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The reach of the IRAP network includes many regional, national and international organizations, all of which play a role in strengthening the innovation support system in a way that benefits SMEs in Canada. </a:t>
            </a:r>
          </a:p>
          <a:p>
            <a:pPr marL="171450" indent="-171450" defTabSz="457200">
              <a:buFontTx/>
              <a:buChar char="-"/>
              <a:defRPr/>
            </a:pPr>
            <a:r>
              <a:rPr lang="en-US" dirty="0" smtClean="0">
                <a:ea typeface="ＭＳ Ｐゴシック" charset="-128"/>
                <a:cs typeface="ＭＳ Ｐゴシック" charset="-128"/>
              </a:rPr>
              <a:t>IRAP’s international initiatives are focused on providing support in a number of key areas, including direct support to SMEs with international interests, technology partnering and joint R&amp;D projects. </a:t>
            </a:r>
          </a:p>
          <a:p>
            <a:pPr marL="171450" indent="-171450" defTabSz="457200">
              <a:buFontTx/>
              <a:buChar char="-"/>
              <a:defRPr/>
            </a:pPr>
            <a:r>
              <a:rPr lang="en-US" altLang="en-US" dirty="0" smtClean="0">
                <a:solidFill>
                  <a:schemeClr val="bg1"/>
                </a:solidFill>
                <a:ea typeface="Arial" charset="0"/>
              </a:rPr>
              <a:t>We consider our mission accomplished when they become </a:t>
            </a:r>
            <a:r>
              <a:rPr lang="en-US" altLang="en-US" b="1" i="1" dirty="0" smtClean="0">
                <a:solidFill>
                  <a:schemeClr val="bg1"/>
                </a:solidFill>
                <a:ea typeface="Arial" charset="0"/>
              </a:rPr>
              <a:t>self-sustained, globally competitive businesses</a:t>
            </a:r>
            <a:r>
              <a:rPr lang="en-US" altLang="en-US" dirty="0" smtClean="0">
                <a:solidFill>
                  <a:schemeClr val="bg1"/>
                </a:solidFill>
                <a:ea typeface="Arial" charset="0"/>
              </a:rPr>
              <a:t>.</a:t>
            </a:r>
          </a:p>
          <a:p>
            <a:pPr marL="0" indent="0" defTabSz="457200">
              <a:buFont typeface="Arial" panose="020B0604020202020204" pitchFamily="34" charset="0"/>
              <a:buNone/>
              <a:defRPr/>
            </a:pPr>
            <a:endParaRPr lang="en-CA" dirty="0" smtClean="0"/>
          </a:p>
        </p:txBody>
      </p:sp>
      <p:sp>
        <p:nvSpPr>
          <p:cNvPr id="4" name="Slide Number Placeholder 3"/>
          <p:cNvSpPr>
            <a:spLocks noGrp="1"/>
          </p:cNvSpPr>
          <p:nvPr>
            <p:ph type="sldNum" sz="quarter" idx="10"/>
          </p:nvPr>
        </p:nvSpPr>
        <p:spPr/>
        <p:txBody>
          <a:bodyPr/>
          <a:lstStyle/>
          <a:p>
            <a:pPr>
              <a:defRPr/>
            </a:pPr>
            <a:fld id="{376A941C-738E-46F8-BA7B-0BA5906C090D}"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3617889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8BFE-F454-44CF-A2A9-F0A1EE63C1EA}" type="slidenum">
              <a:rPr lang="en-US" smtClean="0"/>
              <a:t>21</a:t>
            </a:fld>
            <a:endParaRPr lang="en-US" dirty="0"/>
          </a:p>
        </p:txBody>
      </p:sp>
    </p:spTree>
    <p:extLst>
      <p:ext uri="{BB962C8B-B14F-4D97-AF65-F5344CB8AC3E}">
        <p14:creationId xmlns:p14="http://schemas.microsoft.com/office/powerpoint/2010/main" val="3760476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4414825"/>
            <a:ext cx="6395904" cy="4183380"/>
          </a:xfrm>
        </p:spPr>
        <p:txBody>
          <a:bodyPr/>
          <a:lstStyle/>
          <a:p>
            <a:pPr>
              <a:lnSpc>
                <a:spcPct val="110000"/>
              </a:lnSpc>
              <a:tabLst>
                <a:tab pos="991628" algn="l"/>
                <a:tab pos="3613858" algn="l"/>
              </a:tabLst>
            </a:pPr>
            <a:r>
              <a:rPr lang="en-CA" sz="1100" dirty="0" smtClean="0">
                <a:solidFill>
                  <a:schemeClr val="accent1">
                    <a:lumMod val="50000"/>
                  </a:schemeClr>
                </a:solidFill>
                <a:latin typeface="Arial" panose="020B0604020202020204" pitchFamily="34" charset="0"/>
                <a:cs typeface="Arial" panose="020B0604020202020204" pitchFamily="34" charset="0"/>
              </a:rPr>
              <a:t>IRAP offers its program delivery expertise and services to OGDs to help them delivery complimentary innovations assistance programs for SMEs. IRAP offers full program delivery on behalf of OGDs or select services (i.e. technical and business assessments, etc.)</a:t>
            </a:r>
            <a:r>
              <a:rPr lang="en-CA" sz="1100" b="1" dirty="0" smtClean="0">
                <a:solidFill>
                  <a:schemeClr val="accent1">
                    <a:lumMod val="50000"/>
                  </a:schemeClr>
                </a:solidFill>
                <a:latin typeface="Arial" panose="020B0604020202020204" pitchFamily="34" charset="0"/>
                <a:cs typeface="Arial" panose="020B0604020202020204" pitchFamily="34" charset="0"/>
              </a:rPr>
              <a:t/>
            </a:r>
            <a:br>
              <a:rPr lang="en-CA" sz="1100" b="1" dirty="0" smtClean="0">
                <a:solidFill>
                  <a:schemeClr val="accent1">
                    <a:lumMod val="50000"/>
                  </a:schemeClr>
                </a:solidFill>
                <a:latin typeface="Arial" panose="020B0604020202020204" pitchFamily="34" charset="0"/>
                <a:cs typeface="Arial" panose="020B0604020202020204" pitchFamily="34" charset="0"/>
              </a:rPr>
            </a:br>
            <a:r>
              <a:rPr lang="en-CA" sz="1100" b="1" dirty="0" smtClean="0">
                <a:solidFill>
                  <a:schemeClr val="accent1">
                    <a:lumMod val="50000"/>
                  </a:schemeClr>
                </a:solidFill>
                <a:latin typeface="Arial" panose="020B0604020202020204" pitchFamily="34" charset="0"/>
                <a:cs typeface="Arial" panose="020B0604020202020204" pitchFamily="34" charset="0"/>
              </a:rPr>
              <a:t/>
            </a:r>
            <a:br>
              <a:rPr lang="en-CA" sz="1100" b="1" dirty="0" smtClean="0">
                <a:solidFill>
                  <a:schemeClr val="accent1">
                    <a:lumMod val="50000"/>
                  </a:schemeClr>
                </a:solidFill>
                <a:latin typeface="Arial" panose="020B0604020202020204" pitchFamily="34" charset="0"/>
                <a:cs typeface="Arial" panose="020B0604020202020204" pitchFamily="34" charset="0"/>
              </a:rPr>
            </a:br>
            <a:r>
              <a:rPr lang="en-CA" sz="1100" b="1" dirty="0" smtClean="0">
                <a:solidFill>
                  <a:schemeClr val="accent1">
                    <a:lumMod val="50000"/>
                  </a:schemeClr>
                </a:solidFill>
                <a:latin typeface="Arial" panose="020B0604020202020204" pitchFamily="34" charset="0"/>
                <a:cs typeface="Arial" panose="020B0604020202020204" pitchFamily="34" charset="0"/>
              </a:rPr>
              <a:t>Examples</a:t>
            </a:r>
            <a:r>
              <a:rPr lang="en-CA" sz="1100" b="1" baseline="0" dirty="0" smtClean="0">
                <a:solidFill>
                  <a:schemeClr val="accent1">
                    <a:lumMod val="50000"/>
                  </a:schemeClr>
                </a:solidFill>
                <a:latin typeface="Arial" panose="020B0604020202020204" pitchFamily="34" charset="0"/>
                <a:cs typeface="Arial" panose="020B0604020202020204" pitchFamily="34" charset="0"/>
              </a:rPr>
              <a:t> of partnerships (2018/2019) </a:t>
            </a:r>
            <a:r>
              <a:rPr lang="en-CA" sz="1100" b="0" baseline="0" dirty="0" smtClean="0">
                <a:solidFill>
                  <a:schemeClr val="accent1">
                    <a:lumMod val="50000"/>
                  </a:schemeClr>
                </a:solidFill>
                <a:latin typeface="Arial" panose="020B0604020202020204" pitchFamily="34" charset="0"/>
                <a:cs typeface="Arial" panose="020B0604020202020204" pitchFamily="34" charset="0"/>
              </a:rPr>
              <a:t>– to name a few</a:t>
            </a:r>
            <a:endParaRPr lang="en-CA" sz="1100" b="0" dirty="0">
              <a:solidFill>
                <a:schemeClr val="accent1">
                  <a:lumMod val="50000"/>
                </a:schemeClr>
              </a:solidFill>
              <a:latin typeface="Arial" panose="020B0604020202020204" pitchFamily="34" charset="0"/>
              <a:cs typeface="Arial" panose="020B0604020202020204" pitchFamily="34" charset="0"/>
            </a:endParaRPr>
          </a:p>
          <a:p>
            <a:pPr>
              <a:lnSpc>
                <a:spcPct val="110000"/>
              </a:lnSpc>
              <a:tabLst>
                <a:tab pos="991628" algn="l"/>
                <a:tab pos="3613858" algn="l"/>
              </a:tabLst>
            </a:pPr>
            <a:endParaRPr lang="en-CA" sz="1100" b="1" baseline="0" dirty="0" smtClean="0">
              <a:solidFill>
                <a:schemeClr val="accent1">
                  <a:lumMod val="50000"/>
                </a:schemeClr>
              </a:solidFill>
              <a:latin typeface="Arial" panose="020B0604020202020204" pitchFamily="34" charset="0"/>
              <a:cs typeface="Arial" panose="020B0604020202020204" pitchFamily="34" charset="0"/>
            </a:endParaRPr>
          </a:p>
          <a:p>
            <a:pPr marL="171450" indent="-171450">
              <a:lnSpc>
                <a:spcPct val="110000"/>
              </a:lnSpc>
              <a:buFont typeface="Arial" panose="020B0604020202020204" pitchFamily="34" charset="0"/>
              <a:buChar char="•"/>
              <a:tabLst>
                <a:tab pos="991628" algn="l"/>
                <a:tab pos="3613858" algn="l"/>
              </a:tabLst>
            </a:pPr>
            <a:r>
              <a:rPr lang="en-CA" sz="1100" b="1" baseline="0" dirty="0" smtClean="0">
                <a:solidFill>
                  <a:schemeClr val="accent1">
                    <a:lumMod val="50000"/>
                  </a:schemeClr>
                </a:solidFill>
                <a:latin typeface="Arial" panose="020B0604020202020204" pitchFamily="34" charset="0"/>
                <a:cs typeface="Arial" panose="020B0604020202020204" pitchFamily="34" charset="0"/>
              </a:rPr>
              <a:t>Build in Canada Innovation Program (BCIP</a:t>
            </a:r>
            <a:r>
              <a:rPr lang="en-CA" sz="1100" b="0" baseline="0" dirty="0" smtClean="0">
                <a:solidFill>
                  <a:schemeClr val="accent1">
                    <a:lumMod val="50000"/>
                  </a:schemeClr>
                </a:solidFill>
                <a:latin typeface="Arial" panose="020B0604020202020204" pitchFamily="34" charset="0"/>
                <a:cs typeface="Arial" panose="020B0604020202020204" pitchFamily="34" charset="0"/>
              </a:rPr>
              <a:t>)</a:t>
            </a:r>
            <a:r>
              <a:rPr lang="en-CA" sz="1100" dirty="0">
                <a:solidFill>
                  <a:schemeClr val="accent1">
                    <a:lumMod val="50000"/>
                  </a:schemeClr>
                </a:solidFill>
                <a:latin typeface="Arial" panose="020B0604020202020204" pitchFamily="34" charset="0"/>
                <a:cs typeface="Arial" panose="020B0604020202020204" pitchFamily="34" charset="0"/>
              </a:rPr>
              <a:t> </a:t>
            </a:r>
            <a:r>
              <a:rPr lang="en-CA" sz="1100" dirty="0" smtClean="0">
                <a:solidFill>
                  <a:schemeClr val="accent1">
                    <a:lumMod val="50000"/>
                  </a:schemeClr>
                </a:solidFill>
                <a:latin typeface="Arial" panose="020B0604020202020204" pitchFamily="34" charset="0"/>
                <a:cs typeface="Arial" panose="020B0604020202020204" pitchFamily="34" charset="0"/>
              </a:rPr>
              <a:t>with </a:t>
            </a:r>
            <a:r>
              <a:rPr lang="en-CA" sz="1100" b="0" baseline="0" dirty="0" smtClean="0">
                <a:solidFill>
                  <a:schemeClr val="accent1">
                    <a:lumMod val="50000"/>
                  </a:schemeClr>
                </a:solidFill>
                <a:latin typeface="Arial" panose="020B0604020202020204" pitchFamily="34" charset="0"/>
                <a:cs typeface="Arial" panose="020B0604020202020204" pitchFamily="34" charset="0"/>
              </a:rPr>
              <a:t>Public Services and Procurement Canada</a:t>
            </a:r>
            <a:endParaRPr lang="en-CA" sz="1100" dirty="0">
              <a:solidFill>
                <a:schemeClr val="accent1">
                  <a:lumMod val="50000"/>
                </a:schemeClr>
              </a:solidFill>
              <a:latin typeface="Arial" panose="020B0604020202020204" pitchFamily="34" charset="0"/>
              <a:cs typeface="Arial" panose="020B0604020202020204" pitchFamily="34" charset="0"/>
            </a:endParaRPr>
          </a:p>
          <a:p>
            <a:pPr marL="171450" indent="-171450">
              <a:lnSpc>
                <a:spcPct val="110000"/>
              </a:lnSpc>
              <a:buFont typeface="Arial" panose="020B0604020202020204" pitchFamily="34" charset="0"/>
              <a:buChar char="•"/>
              <a:tabLst>
                <a:tab pos="991628" algn="l"/>
                <a:tab pos="3613858" algn="l"/>
              </a:tabLst>
            </a:pPr>
            <a:r>
              <a:rPr lang="en-CA" sz="1100" b="1" baseline="0" dirty="0" smtClean="0">
                <a:solidFill>
                  <a:schemeClr val="accent1">
                    <a:lumMod val="50000"/>
                  </a:schemeClr>
                </a:solidFill>
                <a:latin typeface="Arial" panose="020B0604020202020204" pitchFamily="34" charset="0"/>
                <a:cs typeface="Arial" panose="020B0604020202020204" pitchFamily="34" charset="0"/>
              </a:rPr>
              <a:t>Innovative Solutions Canada (ISC) </a:t>
            </a:r>
            <a:r>
              <a:rPr lang="en-CA" sz="1100" b="1" dirty="0">
                <a:solidFill>
                  <a:schemeClr val="accent1">
                    <a:lumMod val="50000"/>
                  </a:schemeClr>
                </a:solidFill>
                <a:latin typeface="Arial" panose="020B0604020202020204" pitchFamily="34" charset="0"/>
                <a:cs typeface="Arial" panose="020B0604020202020204" pitchFamily="34" charset="0"/>
              </a:rPr>
              <a:t> </a:t>
            </a:r>
            <a:r>
              <a:rPr lang="en-CA" sz="1100" dirty="0" smtClean="0">
                <a:solidFill>
                  <a:schemeClr val="accent1">
                    <a:lumMod val="50000"/>
                  </a:schemeClr>
                </a:solidFill>
                <a:latin typeface="Arial" panose="020B0604020202020204" pitchFamily="34" charset="0"/>
                <a:cs typeface="Arial" panose="020B0604020202020204" pitchFamily="34" charset="0"/>
              </a:rPr>
              <a:t>with </a:t>
            </a:r>
            <a:r>
              <a:rPr lang="en-CA" sz="1100" b="0" baseline="0" dirty="0" smtClean="0">
                <a:solidFill>
                  <a:schemeClr val="accent1">
                    <a:lumMod val="50000"/>
                  </a:schemeClr>
                </a:solidFill>
                <a:latin typeface="Arial" panose="020B0604020202020204" pitchFamily="34" charset="0"/>
                <a:cs typeface="Arial" panose="020B0604020202020204" pitchFamily="34" charset="0"/>
              </a:rPr>
              <a:t>Innovation, Science &amp; Economic Development Canada</a:t>
            </a:r>
          </a:p>
          <a:p>
            <a:pPr marL="171450" indent="-171450">
              <a:lnSpc>
                <a:spcPct val="110000"/>
              </a:lnSpc>
              <a:buFont typeface="Arial" panose="020B0604020202020204" pitchFamily="34" charset="0"/>
              <a:buChar char="•"/>
              <a:tabLst>
                <a:tab pos="991628" algn="l"/>
                <a:tab pos="3613858" algn="l"/>
              </a:tabLst>
            </a:pPr>
            <a:r>
              <a:rPr lang="en-CA" sz="1100" b="1" baseline="0" dirty="0" smtClean="0">
                <a:solidFill>
                  <a:schemeClr val="accent1">
                    <a:lumMod val="50000"/>
                  </a:schemeClr>
                </a:solidFill>
                <a:latin typeface="Arial" panose="020B0604020202020204" pitchFamily="34" charset="0"/>
                <a:cs typeface="Arial" panose="020B0604020202020204" pitchFamily="34" charset="0"/>
              </a:rPr>
              <a:t>Low Carbon Economy Challenge (LCEC) with </a:t>
            </a:r>
            <a:r>
              <a:rPr lang="en-CA" sz="1100" baseline="0" dirty="0" smtClean="0">
                <a:solidFill>
                  <a:schemeClr val="accent1">
                    <a:lumMod val="50000"/>
                  </a:schemeClr>
                </a:solidFill>
                <a:latin typeface="Arial" panose="020B0604020202020204" pitchFamily="34" charset="0"/>
                <a:cs typeface="Arial" panose="020B0604020202020204" pitchFamily="34" charset="0"/>
              </a:rPr>
              <a:t>Environment</a:t>
            </a:r>
            <a:r>
              <a:rPr lang="en-CA" sz="1100" b="0" baseline="0" dirty="0" smtClean="0">
                <a:solidFill>
                  <a:schemeClr val="accent1">
                    <a:lumMod val="50000"/>
                  </a:schemeClr>
                </a:solidFill>
                <a:latin typeface="Arial" panose="020B0604020202020204" pitchFamily="34" charset="0"/>
                <a:cs typeface="Arial" panose="020B0604020202020204" pitchFamily="34" charset="0"/>
              </a:rPr>
              <a:t> &amp; Climate Change Canada</a:t>
            </a:r>
          </a:p>
          <a:p>
            <a:pPr marL="171450" indent="-171450">
              <a:lnSpc>
                <a:spcPct val="110000"/>
              </a:lnSpc>
              <a:buFont typeface="Arial" panose="020B0604020202020204" pitchFamily="34" charset="0"/>
              <a:buChar char="•"/>
              <a:tabLst>
                <a:tab pos="991628" algn="l"/>
                <a:tab pos="3613858" algn="l"/>
              </a:tabLst>
            </a:pPr>
            <a:r>
              <a:rPr lang="en-CA" sz="1100" b="1" baseline="0" dirty="0" smtClean="0">
                <a:solidFill>
                  <a:schemeClr val="accent1">
                    <a:lumMod val="50000"/>
                  </a:schemeClr>
                </a:solidFill>
                <a:latin typeface="Arial" panose="020B0604020202020204" pitchFamily="34" charset="0"/>
                <a:cs typeface="Arial" panose="020B0604020202020204" pitchFamily="34" charset="0"/>
              </a:rPr>
              <a:t>Innovation for Defence Excellence and Security </a:t>
            </a:r>
            <a:r>
              <a:rPr lang="en-CA" sz="1100" b="0" baseline="0" dirty="0" smtClean="0">
                <a:solidFill>
                  <a:schemeClr val="accent1">
                    <a:lumMod val="50000"/>
                  </a:schemeClr>
                </a:solidFill>
                <a:latin typeface="Arial" panose="020B0604020202020204" pitchFamily="34" charset="0"/>
                <a:cs typeface="Arial" panose="020B0604020202020204" pitchFamily="34" charset="0"/>
              </a:rPr>
              <a:t>(IDEaS)</a:t>
            </a:r>
            <a:r>
              <a:rPr lang="en-CA" sz="1100" dirty="0">
                <a:solidFill>
                  <a:schemeClr val="accent1">
                    <a:lumMod val="50000"/>
                  </a:schemeClr>
                </a:solidFill>
                <a:latin typeface="Arial" panose="020B0604020202020204" pitchFamily="34" charset="0"/>
                <a:cs typeface="Arial" panose="020B0604020202020204" pitchFamily="34" charset="0"/>
              </a:rPr>
              <a:t> </a:t>
            </a:r>
            <a:r>
              <a:rPr lang="en-CA" sz="1100" dirty="0" smtClean="0">
                <a:solidFill>
                  <a:schemeClr val="accent1">
                    <a:lumMod val="50000"/>
                  </a:schemeClr>
                </a:solidFill>
                <a:latin typeface="Arial" panose="020B0604020202020204" pitchFamily="34" charset="0"/>
                <a:cs typeface="Arial" panose="020B0604020202020204" pitchFamily="34" charset="0"/>
              </a:rPr>
              <a:t>with </a:t>
            </a:r>
            <a:r>
              <a:rPr lang="en-CA" sz="1100" b="0" baseline="0" dirty="0" smtClean="0">
                <a:solidFill>
                  <a:schemeClr val="accent1">
                    <a:lumMod val="50000"/>
                  </a:schemeClr>
                </a:solidFill>
                <a:latin typeface="Arial" panose="020B0604020202020204" pitchFamily="34" charset="0"/>
                <a:cs typeface="Arial" panose="020B0604020202020204" pitchFamily="34" charset="0"/>
              </a:rPr>
              <a:t>Defence Research and Development Canada (DRDC)</a:t>
            </a:r>
          </a:p>
          <a:p>
            <a:pPr marL="171450" indent="-171450">
              <a:lnSpc>
                <a:spcPct val="110000"/>
              </a:lnSpc>
              <a:buFont typeface="Arial" panose="020B0604020202020204" pitchFamily="34" charset="0"/>
              <a:buChar char="•"/>
              <a:tabLst>
                <a:tab pos="991628" algn="l"/>
                <a:tab pos="3613858" algn="l"/>
              </a:tabLst>
            </a:pPr>
            <a:r>
              <a:rPr lang="en-CA" sz="1100" b="1" baseline="0" dirty="0" smtClean="0">
                <a:solidFill>
                  <a:schemeClr val="accent1">
                    <a:lumMod val="50000"/>
                  </a:schemeClr>
                </a:solidFill>
                <a:latin typeface="Arial" panose="020B0604020202020204" pitchFamily="34" charset="0"/>
                <a:cs typeface="Arial" panose="020B0604020202020204" pitchFamily="34" charset="0"/>
              </a:rPr>
              <a:t>Atlantic Innovation Fund (AIF) </a:t>
            </a:r>
            <a:r>
              <a:rPr lang="en-CA" sz="1100" baseline="0" dirty="0" smtClean="0">
                <a:solidFill>
                  <a:schemeClr val="accent1">
                    <a:lumMod val="50000"/>
                  </a:schemeClr>
                </a:solidFill>
                <a:latin typeface="Arial" panose="020B0604020202020204" pitchFamily="34" charset="0"/>
                <a:cs typeface="Arial" panose="020B0604020202020204" pitchFamily="34" charset="0"/>
              </a:rPr>
              <a:t>with </a:t>
            </a:r>
            <a:r>
              <a:rPr lang="en-CA" sz="1100" b="1" baseline="0" dirty="0" smtClean="0">
                <a:solidFill>
                  <a:schemeClr val="accent1">
                    <a:lumMod val="50000"/>
                  </a:schemeClr>
                </a:solidFill>
                <a:latin typeface="Arial" panose="020B0604020202020204" pitchFamily="34" charset="0"/>
                <a:cs typeface="Arial" panose="020B0604020202020204" pitchFamily="34" charset="0"/>
              </a:rPr>
              <a:t>A</a:t>
            </a:r>
            <a:r>
              <a:rPr lang="en-CA" sz="1100" b="0" baseline="0" dirty="0" smtClean="0">
                <a:solidFill>
                  <a:schemeClr val="accent1">
                    <a:lumMod val="50000"/>
                  </a:schemeClr>
                </a:solidFill>
                <a:latin typeface="Arial" panose="020B0604020202020204" pitchFamily="34" charset="0"/>
                <a:cs typeface="Arial" panose="020B0604020202020204" pitchFamily="34" charset="0"/>
              </a:rPr>
              <a:t>tlantic Canada Opportunities Agency </a:t>
            </a:r>
          </a:p>
          <a:p>
            <a:pPr marL="171450" indent="-171450">
              <a:lnSpc>
                <a:spcPct val="110000"/>
              </a:lnSpc>
              <a:buFont typeface="Arial" panose="020B0604020202020204" pitchFamily="34" charset="0"/>
              <a:buChar char="•"/>
              <a:tabLst>
                <a:tab pos="991628" algn="l"/>
                <a:tab pos="3613858" algn="l"/>
              </a:tabLst>
            </a:pPr>
            <a:r>
              <a:rPr lang="en-CA" sz="1100" b="1" baseline="0" dirty="0" smtClean="0">
                <a:solidFill>
                  <a:schemeClr val="accent1">
                    <a:lumMod val="50000"/>
                  </a:schemeClr>
                </a:solidFill>
                <a:latin typeface="Arial" panose="020B0604020202020204" pitchFamily="34" charset="0"/>
                <a:cs typeface="Arial" panose="020B0604020202020204" pitchFamily="34" charset="0"/>
              </a:rPr>
              <a:t>RDC Commercial Programs </a:t>
            </a:r>
            <a:r>
              <a:rPr lang="en-CA" sz="1100" b="0" baseline="0" dirty="0" smtClean="0">
                <a:solidFill>
                  <a:schemeClr val="accent1">
                    <a:lumMod val="50000"/>
                  </a:schemeClr>
                </a:solidFill>
                <a:latin typeface="Arial" panose="020B0604020202020204" pitchFamily="34" charset="0"/>
                <a:cs typeface="Arial" panose="020B0604020202020204" pitchFamily="34" charset="0"/>
              </a:rPr>
              <a:t>with the Research and Development Corporation Newfoundland and Labrador</a:t>
            </a:r>
          </a:p>
          <a:p>
            <a:pPr marL="171450" indent="-171450">
              <a:lnSpc>
                <a:spcPct val="110000"/>
              </a:lnSpc>
              <a:buFont typeface="Arial" panose="020B0604020202020204" pitchFamily="34" charset="0"/>
              <a:buChar char="•"/>
              <a:tabLst>
                <a:tab pos="991628" algn="l"/>
                <a:tab pos="3613858" algn="l"/>
              </a:tabLst>
            </a:pPr>
            <a:r>
              <a:rPr lang="en-CA" sz="1100" b="1" baseline="0" dirty="0" smtClean="0">
                <a:solidFill>
                  <a:schemeClr val="accent1">
                    <a:lumMod val="50000"/>
                  </a:schemeClr>
                </a:solidFill>
                <a:latin typeface="Arial" panose="020B0604020202020204" pitchFamily="34" charset="0"/>
                <a:cs typeface="Arial" panose="020B0604020202020204" pitchFamily="34" charset="0"/>
              </a:rPr>
              <a:t>BC Ignite</a:t>
            </a:r>
            <a:r>
              <a:rPr lang="en-CA" sz="1100" dirty="0">
                <a:solidFill>
                  <a:schemeClr val="accent1">
                    <a:lumMod val="50000"/>
                  </a:schemeClr>
                </a:solidFill>
                <a:latin typeface="Arial" panose="020B0604020202020204" pitchFamily="34" charset="0"/>
                <a:cs typeface="Arial" panose="020B0604020202020204" pitchFamily="34" charset="0"/>
              </a:rPr>
              <a:t> </a:t>
            </a:r>
            <a:r>
              <a:rPr lang="en-CA" sz="1100" dirty="0" smtClean="0">
                <a:solidFill>
                  <a:schemeClr val="accent1">
                    <a:lumMod val="50000"/>
                  </a:schemeClr>
                </a:solidFill>
                <a:latin typeface="Arial" panose="020B0604020202020204" pitchFamily="34" charset="0"/>
                <a:cs typeface="Arial" panose="020B0604020202020204" pitchFamily="34" charset="0"/>
              </a:rPr>
              <a:t>with B</a:t>
            </a:r>
            <a:r>
              <a:rPr lang="en-CA" sz="1100" b="0" baseline="0" dirty="0" smtClean="0">
                <a:solidFill>
                  <a:schemeClr val="accent1">
                    <a:lumMod val="50000"/>
                  </a:schemeClr>
                </a:solidFill>
                <a:latin typeface="Arial" panose="020B0604020202020204" pitchFamily="34" charset="0"/>
                <a:cs typeface="Arial" panose="020B0604020202020204" pitchFamily="34" charset="0"/>
              </a:rPr>
              <a:t>C Innovation Council (changed to Innovate BC)</a:t>
            </a:r>
          </a:p>
          <a:p>
            <a:pPr marL="171450" indent="-171450">
              <a:lnSpc>
                <a:spcPct val="110000"/>
              </a:lnSpc>
              <a:buFont typeface="Arial" panose="020B0604020202020204" pitchFamily="34" charset="0"/>
              <a:buChar char="•"/>
              <a:tabLst>
                <a:tab pos="991628" algn="l"/>
                <a:tab pos="3613858" algn="l"/>
              </a:tabLst>
            </a:pPr>
            <a:r>
              <a:rPr lang="en-CA" sz="1100" b="1" baseline="0" dirty="0" smtClean="0">
                <a:solidFill>
                  <a:schemeClr val="accent1">
                    <a:lumMod val="50000"/>
                  </a:schemeClr>
                </a:solidFill>
                <a:latin typeface="Arial" panose="020B0604020202020204" pitchFamily="34" charset="0"/>
                <a:cs typeface="Arial" panose="020B0604020202020204" pitchFamily="34" charset="0"/>
              </a:rPr>
              <a:t>Sask Technology Startup Incentive </a:t>
            </a:r>
            <a:r>
              <a:rPr lang="en-CA" sz="1100" b="0" baseline="0" dirty="0" smtClean="0">
                <a:solidFill>
                  <a:schemeClr val="accent1">
                    <a:lumMod val="50000"/>
                  </a:schemeClr>
                </a:solidFill>
                <a:latin typeface="Arial" panose="020B0604020202020204" pitchFamily="34" charset="0"/>
                <a:cs typeface="Arial" panose="020B0604020202020204" pitchFamily="34" charset="0"/>
              </a:rPr>
              <a:t>(STSI)</a:t>
            </a:r>
            <a:r>
              <a:rPr lang="en-CA" sz="1100" dirty="0">
                <a:solidFill>
                  <a:schemeClr val="accent1">
                    <a:lumMod val="50000"/>
                  </a:schemeClr>
                </a:solidFill>
                <a:latin typeface="Arial" panose="020B0604020202020204" pitchFamily="34" charset="0"/>
                <a:cs typeface="Arial" panose="020B0604020202020204" pitchFamily="34" charset="0"/>
              </a:rPr>
              <a:t> </a:t>
            </a:r>
            <a:r>
              <a:rPr lang="en-CA" sz="1100" b="0" baseline="0" dirty="0" smtClean="0">
                <a:solidFill>
                  <a:schemeClr val="accent1">
                    <a:lumMod val="50000"/>
                  </a:schemeClr>
                </a:solidFill>
                <a:latin typeface="Arial" panose="020B0604020202020204" pitchFamily="34" charset="0"/>
                <a:cs typeface="Arial" panose="020B0604020202020204" pitchFamily="34" charset="0"/>
              </a:rPr>
              <a:t>with</a:t>
            </a:r>
            <a:r>
              <a:rPr lang="en-CA" sz="1100" b="0" dirty="0" smtClean="0">
                <a:solidFill>
                  <a:schemeClr val="accent1">
                    <a:lumMod val="50000"/>
                  </a:schemeClr>
                </a:solidFill>
                <a:latin typeface="Arial" panose="020B0604020202020204" pitchFamily="34" charset="0"/>
                <a:cs typeface="Arial" panose="020B0604020202020204" pitchFamily="34" charset="0"/>
              </a:rPr>
              <a:t> the </a:t>
            </a:r>
            <a:r>
              <a:rPr lang="en-CA" sz="1100" b="0" baseline="0" dirty="0" smtClean="0">
                <a:solidFill>
                  <a:schemeClr val="accent1">
                    <a:lumMod val="50000"/>
                  </a:schemeClr>
                </a:solidFill>
                <a:latin typeface="Arial" panose="020B0604020202020204" pitchFamily="34" charset="0"/>
                <a:cs typeface="Arial" panose="020B0604020202020204" pitchFamily="34" charset="0"/>
              </a:rPr>
              <a:t>Government of Saskatchewan Ministry of Economy</a:t>
            </a:r>
          </a:p>
          <a:p>
            <a:pPr marL="0" indent="0">
              <a:lnSpc>
                <a:spcPct val="110000"/>
              </a:lnSpc>
              <a:buFont typeface="Arial" panose="020B0604020202020204" pitchFamily="34" charset="0"/>
              <a:buNone/>
              <a:tabLst>
                <a:tab pos="991628" algn="l"/>
                <a:tab pos="3613858" algn="l"/>
              </a:tabLst>
            </a:pPr>
            <a:r>
              <a:rPr lang="en-CA" sz="1100" b="0" baseline="0" dirty="0" smtClean="0">
                <a:solidFill>
                  <a:schemeClr val="accent1">
                    <a:lumMod val="50000"/>
                  </a:schemeClr>
                </a:solidFill>
                <a:latin typeface="Arial" panose="020B0604020202020204" pitchFamily="34" charset="0"/>
                <a:cs typeface="Arial" panose="020B0604020202020204" pitchFamily="34" charset="0"/>
              </a:rPr>
              <a:t/>
            </a:r>
            <a:br>
              <a:rPr lang="en-CA" sz="1100" b="0" baseline="0" dirty="0" smtClean="0">
                <a:solidFill>
                  <a:schemeClr val="accent1">
                    <a:lumMod val="50000"/>
                  </a:schemeClr>
                </a:solidFill>
                <a:latin typeface="Arial" panose="020B0604020202020204" pitchFamily="34" charset="0"/>
                <a:cs typeface="Arial" panose="020B0604020202020204" pitchFamily="34" charset="0"/>
              </a:rPr>
            </a:br>
            <a:endParaRPr lang="en-US" sz="1100" b="0" dirty="0"/>
          </a:p>
        </p:txBody>
      </p:sp>
      <p:sp>
        <p:nvSpPr>
          <p:cNvPr id="4" name="Slide Number Placeholder 3"/>
          <p:cNvSpPr>
            <a:spLocks noGrp="1"/>
          </p:cNvSpPr>
          <p:nvPr>
            <p:ph type="sldNum" sz="quarter" idx="10"/>
          </p:nvPr>
        </p:nvSpPr>
        <p:spPr/>
        <p:txBody>
          <a:bodyPr/>
          <a:lstStyle/>
          <a:p>
            <a:fld id="{7B9E8BFE-F454-44CF-A2A9-F0A1EE63C1EA}" type="slidenum">
              <a:rPr lang="en-US" smtClean="0"/>
              <a:t>22</a:t>
            </a:fld>
            <a:endParaRPr lang="en-US" dirty="0"/>
          </a:p>
        </p:txBody>
      </p:sp>
    </p:spTree>
    <p:extLst>
      <p:ext uri="{BB962C8B-B14F-4D97-AF65-F5344CB8AC3E}">
        <p14:creationId xmlns:p14="http://schemas.microsoft.com/office/powerpoint/2010/main" val="2184699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pick and choose success stories as necessary</a:t>
            </a:r>
            <a:br>
              <a:rPr lang="en-US" dirty="0" smtClean="0"/>
            </a:br>
            <a:r>
              <a:rPr lang="en-US" dirty="0" smtClean="0"/>
              <a:t>Other examples available at www.nrc-cnrc.gc.ca </a:t>
            </a:r>
            <a:endParaRPr lang="en-CA" dirty="0"/>
          </a:p>
        </p:txBody>
      </p:sp>
      <p:sp>
        <p:nvSpPr>
          <p:cNvPr id="4" name="Slide Number Placeholder 3"/>
          <p:cNvSpPr>
            <a:spLocks noGrp="1"/>
          </p:cNvSpPr>
          <p:nvPr>
            <p:ph type="sldNum" sz="quarter" idx="10"/>
          </p:nvPr>
        </p:nvSpPr>
        <p:spPr/>
        <p:txBody>
          <a:bodyPr/>
          <a:lstStyle/>
          <a:p>
            <a:fld id="{7B9E8BFE-F454-44CF-A2A9-F0A1EE63C1EA}" type="slidenum">
              <a:rPr lang="en-US" smtClean="0"/>
              <a:t>23</a:t>
            </a:fld>
            <a:endParaRPr lang="en-US" dirty="0"/>
          </a:p>
        </p:txBody>
      </p:sp>
    </p:spTree>
    <p:extLst>
      <p:ext uri="{BB962C8B-B14F-4D97-AF65-F5344CB8AC3E}">
        <p14:creationId xmlns:p14="http://schemas.microsoft.com/office/powerpoint/2010/main" val="3511155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https://www.nrc-cnrc.gc.ca/eng/irap/success/2018/norima_consulting.html</a:t>
            </a:r>
          </a:p>
          <a:p>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smtClean="0">
                <a:solidFill>
                  <a:schemeClr val="tx1"/>
                </a:solidFill>
              </a:rPr>
              <a:t>Norima Consulting is a key player in EUREKA’s ITEA 3 program and a participant in Medolution - </a:t>
            </a:r>
            <a:r>
              <a:rPr lang="en-CA" sz="1200" b="1" dirty="0" smtClean="0">
                <a:solidFill>
                  <a:schemeClr val="accent2">
                    <a:lumMod val="75000"/>
                  </a:schemeClr>
                </a:solidFill>
              </a:rPr>
              <a:t>a</a:t>
            </a:r>
            <a:r>
              <a:rPr lang="en-US" sz="1200" b="1" i="0" kern="1200" dirty="0" smtClean="0">
                <a:solidFill>
                  <a:schemeClr val="accent2">
                    <a:lumMod val="75000"/>
                  </a:schemeClr>
                </a:solidFill>
                <a:effectLst/>
                <a:latin typeface="+mn-lt"/>
                <a:ea typeface="+mn-ea"/>
                <a:cs typeface="+mn-cs"/>
              </a:rPr>
              <a:t>n international R&amp;D project consortium aimed at developing smart health solutions for populations with chronic and complex health conditions.</a:t>
            </a:r>
            <a:br>
              <a:rPr lang="en-US" sz="1200" b="1" i="0" kern="1200" dirty="0" smtClean="0">
                <a:solidFill>
                  <a:schemeClr val="accent2">
                    <a:lumMod val="75000"/>
                  </a:schemeClr>
                </a:solidFill>
                <a:effectLst/>
                <a:latin typeface="+mn-lt"/>
                <a:ea typeface="+mn-ea"/>
                <a:cs typeface="+mn-cs"/>
              </a:rPr>
            </a:br>
            <a:endParaRPr lang="en-US" sz="1200" b="1" i="0" kern="1200" dirty="0" smtClean="0">
              <a:solidFill>
                <a:schemeClr val="accent2">
                  <a:lumMod val="75000"/>
                </a:schemeClr>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Led by Philips Healthcare, a Dutch health solutions multinational corporation, Medolution brings together 19 participants from 5 different countries, through the ITEA 3 cluster process, where large enterprises, small and medium-sized enterprises (SMEs), universities, and other players collaborate on industry-driven, pre-competitive R&amp;D in software innovation.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dirty="0" smtClean="0">
              <a:solidFill>
                <a:schemeClr val="accent2">
                  <a:lumMod val="75000"/>
                </a:schemeClr>
              </a:solidFill>
            </a:endParaRPr>
          </a:p>
          <a:p>
            <a:r>
              <a:rPr lang="en-US" sz="1200" dirty="0" smtClean="0"/>
              <a:t>Norima is leading the development of three major innovations as part of its contribution to the consortium:</a:t>
            </a:r>
          </a:p>
          <a:p>
            <a:endParaRPr lang="en-US" sz="800" dirty="0" smtClean="0"/>
          </a:p>
          <a:p>
            <a:pPr marL="257175" indent="-257175">
              <a:buFont typeface="+mj-lt"/>
              <a:buAutoNum type="arabicPeriod"/>
            </a:pPr>
            <a:r>
              <a:rPr lang="en-US" sz="1200" b="1" dirty="0" smtClean="0"/>
              <a:t>Hana</a:t>
            </a:r>
            <a:r>
              <a:rPr lang="en-CA" sz="1200" b="1" baseline="30000" dirty="0" smtClean="0"/>
              <a:t>TM</a:t>
            </a:r>
            <a:r>
              <a:rPr lang="en-US" sz="1200" b="1" dirty="0" smtClean="0"/>
              <a:t> </a:t>
            </a:r>
            <a:r>
              <a:rPr lang="en-US" sz="1200" dirty="0" smtClean="0"/>
              <a:t>– cloud based environmental control and accessibility platform that empowers individuals who have severe mobility challenges to control their personal environment and provides remote monitoring capabilities for caregivers and care providers. </a:t>
            </a:r>
          </a:p>
          <a:p>
            <a:pPr marL="257175" indent="-257175">
              <a:buFont typeface="+mj-lt"/>
              <a:buAutoNum type="arabicPeriod"/>
            </a:pPr>
            <a:r>
              <a:rPr lang="en-US" sz="1200" b="1" dirty="0" err="1" smtClean="0"/>
              <a:t>SmartSpeed</a:t>
            </a:r>
            <a:r>
              <a:rPr lang="en-CA" sz="1200" b="1" baseline="30000" dirty="0" smtClean="0"/>
              <a:t>TM</a:t>
            </a:r>
            <a:r>
              <a:rPr lang="en-US" sz="1200" b="1" dirty="0" smtClean="0"/>
              <a:t> </a:t>
            </a:r>
            <a:r>
              <a:rPr lang="en-US" sz="1200" dirty="0" smtClean="0"/>
              <a:t>- enables multidisciplinary healthcare teams to conduct video consultations and coordinated post-assessment work at a distance.</a:t>
            </a:r>
          </a:p>
          <a:p>
            <a:pPr marL="257175" indent="-257175">
              <a:buFont typeface="+mj-lt"/>
              <a:buAutoNum type="arabicPeriod"/>
            </a:pPr>
            <a:r>
              <a:rPr lang="en-US" sz="1200" dirty="0" smtClean="0"/>
              <a:t>Norima’s state-of-the-art </a:t>
            </a:r>
            <a:r>
              <a:rPr lang="en-US" sz="1200" b="1" dirty="0" smtClean="0"/>
              <a:t>data anonymization software – </a:t>
            </a:r>
            <a:r>
              <a:rPr lang="en-US" sz="1200" dirty="0" smtClean="0"/>
              <a:t>allows health care administrators and researchers to study aggregate sets of health data while ensuring individual privacy.</a:t>
            </a:r>
            <a:endParaRPr lang="en-CA" sz="1200" dirty="0" smtClean="0"/>
          </a:p>
          <a:p>
            <a:endParaRPr lang="en-US" dirty="0"/>
          </a:p>
        </p:txBody>
      </p:sp>
      <p:sp>
        <p:nvSpPr>
          <p:cNvPr id="4" name="Slide Number Placeholder 3"/>
          <p:cNvSpPr>
            <a:spLocks noGrp="1"/>
          </p:cNvSpPr>
          <p:nvPr>
            <p:ph type="sldNum" sz="quarter" idx="10"/>
          </p:nvPr>
        </p:nvSpPr>
        <p:spPr/>
        <p:txBody>
          <a:bodyPr/>
          <a:lstStyle/>
          <a:p>
            <a:fld id="{7B9E8BFE-F454-44CF-A2A9-F0A1EE63C1EA}" type="slidenum">
              <a:rPr lang="en-US" smtClean="0"/>
              <a:t>24</a:t>
            </a:fld>
            <a:endParaRPr lang="en-US" dirty="0"/>
          </a:p>
        </p:txBody>
      </p:sp>
    </p:spTree>
    <p:extLst>
      <p:ext uri="{BB962C8B-B14F-4D97-AF65-F5344CB8AC3E}">
        <p14:creationId xmlns:p14="http://schemas.microsoft.com/office/powerpoint/2010/main" val="1055822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https://www.nrc-cnrc.gc.ca/eng/irap/success/2017/zoocasa.html </a:t>
            </a:r>
          </a:p>
          <a:p>
            <a:r>
              <a:rPr lang="fr-CA" dirty="0" smtClean="0"/>
              <a:t> </a:t>
            </a:r>
          </a:p>
          <a:p>
            <a:pPr marL="7144">
              <a:defRPr/>
            </a:pPr>
            <a:r>
              <a:rPr lang="en-CA" sz="1600" b="1" dirty="0" smtClean="0">
                <a:solidFill>
                  <a:schemeClr val="tx1"/>
                </a:solidFill>
              </a:rPr>
              <a:t>Zoocasa</a:t>
            </a:r>
            <a:endParaRPr lang="fr-CA" sz="800" dirty="0" smtClean="0">
              <a:solidFill>
                <a:schemeClr val="tx1"/>
              </a:solidFill>
              <a:latin typeface="Arial" panose="020B0604020202020204" pitchFamily="34" charset="0"/>
              <a:cs typeface="Arial" panose="020B0604020202020204" pitchFamily="34" charset="0"/>
            </a:endParaRPr>
          </a:p>
          <a:p>
            <a:pPr marL="132160" indent="-125016">
              <a:buFont typeface="Arial" panose="020B0604020202020204" pitchFamily="34" charset="0"/>
              <a:buChar char="•"/>
              <a:defRPr/>
            </a:pPr>
            <a:r>
              <a:rPr lang="en-US" sz="1200" dirty="0" smtClean="0">
                <a:solidFill>
                  <a:schemeClr val="tx1"/>
                </a:solidFill>
              </a:rPr>
              <a:t>Developed a </a:t>
            </a:r>
            <a:r>
              <a:rPr lang="en-US" sz="1200" b="1" dirty="0" smtClean="0">
                <a:solidFill>
                  <a:schemeClr val="tx1"/>
                </a:solidFill>
              </a:rPr>
              <a:t>disruptive strategy </a:t>
            </a:r>
            <a:r>
              <a:rPr lang="en-US" sz="1200" dirty="0" smtClean="0">
                <a:solidFill>
                  <a:schemeClr val="tx1"/>
                </a:solidFill>
              </a:rPr>
              <a:t>to make the purchasing experience in the real estate sector smoother and more seamless for everyone involved</a:t>
            </a:r>
          </a:p>
          <a:p>
            <a:pPr marL="132160" indent="-125016">
              <a:buFont typeface="Arial" panose="020B0604020202020204" pitchFamily="34" charset="0"/>
              <a:buChar char="•"/>
              <a:defRPr/>
            </a:pPr>
            <a:r>
              <a:rPr lang="en-US" sz="1200" dirty="0" smtClean="0">
                <a:solidFill>
                  <a:schemeClr val="tx1"/>
                </a:solidFill>
                <a:latin typeface="Arial" panose="020B0604020202020204" pitchFamily="34" charset="0"/>
                <a:cs typeface="Arial" panose="020B0604020202020204" pitchFamily="34" charset="0"/>
              </a:rPr>
              <a:t>NRC-IRAP’s advisory services assisted Lauren Haw, CEO Zoocasa, to win a </a:t>
            </a:r>
            <a:r>
              <a:rPr lang="en-US" sz="1200" b="1" dirty="0" smtClean="0">
                <a:solidFill>
                  <a:schemeClr val="tx1"/>
                </a:solidFill>
                <a:latin typeface="Arial" panose="020B0604020202020204" pitchFamily="34" charset="0"/>
                <a:cs typeface="Arial" panose="020B0604020202020204" pitchFamily="34" charset="0"/>
              </a:rPr>
              <a:t>competitive bid </a:t>
            </a:r>
            <a:r>
              <a:rPr lang="en-US" sz="1200" dirty="0" smtClean="0">
                <a:solidFill>
                  <a:schemeClr val="tx1"/>
                </a:solidFill>
                <a:latin typeface="Arial" panose="020B0604020202020204" pitchFamily="34" charset="0"/>
                <a:cs typeface="Arial" panose="020B0604020202020204" pitchFamily="34" charset="0"/>
              </a:rPr>
              <a:t>in 2015. With continued support from ITA John Shannon the firm </a:t>
            </a:r>
            <a:r>
              <a:rPr lang="en-US" sz="1200" b="1" dirty="0" smtClean="0">
                <a:solidFill>
                  <a:schemeClr val="tx1"/>
                </a:solidFill>
                <a:latin typeface="Arial" panose="020B0604020202020204" pitchFamily="34" charset="0"/>
                <a:cs typeface="Arial" panose="020B0604020202020204" pitchFamily="34" charset="0"/>
              </a:rPr>
              <a:t>redesigned operating structures</a:t>
            </a:r>
            <a:r>
              <a:rPr lang="en-US" sz="1200" dirty="0" smtClean="0">
                <a:solidFill>
                  <a:schemeClr val="tx1"/>
                </a:solidFill>
                <a:latin typeface="Arial" panose="020B0604020202020204" pitchFamily="34" charset="0"/>
                <a:cs typeface="Arial" panose="020B0604020202020204" pitchFamily="34" charset="0"/>
              </a:rPr>
              <a:t> early on, setting it apart from competitors.</a:t>
            </a:r>
            <a:endParaRPr lang="en-US" sz="1200" dirty="0" smtClean="0">
              <a:solidFill>
                <a:schemeClr val="tx1"/>
              </a:solidFill>
            </a:endParaRPr>
          </a:p>
          <a:p>
            <a:pPr marL="132160" indent="-125016">
              <a:buFont typeface="Arial" panose="020B0604020202020204" pitchFamily="34" charset="0"/>
              <a:buChar char="•"/>
              <a:defRPr/>
            </a:pPr>
            <a:r>
              <a:rPr lang="en-US" sz="1200" b="1" dirty="0" smtClean="0">
                <a:solidFill>
                  <a:schemeClr val="tx1"/>
                </a:solidFill>
                <a:latin typeface="Arial" panose="020B0604020202020204" pitchFamily="34" charset="0"/>
                <a:cs typeface="Arial" panose="020B0604020202020204" pitchFamily="34" charset="0"/>
              </a:rPr>
              <a:t>Growth</a:t>
            </a:r>
            <a:r>
              <a:rPr lang="en-US" sz="1200" dirty="0" smtClean="0">
                <a:solidFill>
                  <a:schemeClr val="tx1"/>
                </a:solidFill>
                <a:latin typeface="Arial" panose="020B0604020202020204" pitchFamily="34" charset="0"/>
                <a:cs typeface="Arial" panose="020B0604020202020204" pitchFamily="34" charset="0"/>
              </a:rPr>
              <a:t>: 5 team members in 2015 to 50 in 2017</a:t>
            </a:r>
          </a:p>
          <a:p>
            <a:pPr marL="132160" indent="-125016">
              <a:buFont typeface="Arial" panose="020B0604020202020204" pitchFamily="34" charset="0"/>
              <a:buChar char="•"/>
              <a:defRPr/>
            </a:pPr>
            <a:r>
              <a:rPr lang="en-US" sz="1200" dirty="0" smtClean="0">
                <a:solidFill>
                  <a:schemeClr val="tx1"/>
                </a:solidFill>
                <a:latin typeface="Arial" panose="020B0604020202020204" pitchFamily="34" charset="0"/>
                <a:cs typeface="Arial" panose="020B0604020202020204" pitchFamily="34" charset="0"/>
              </a:rPr>
              <a:t>Operations currently concentrated on the GTA, and looking to replicate in other major markets across Canada</a:t>
            </a:r>
          </a:p>
          <a:p>
            <a:endParaRPr lang="fr-CA" dirty="0" smtClean="0"/>
          </a:p>
        </p:txBody>
      </p:sp>
      <p:sp>
        <p:nvSpPr>
          <p:cNvPr id="4" name="Slide Number Placeholder 3"/>
          <p:cNvSpPr>
            <a:spLocks noGrp="1"/>
          </p:cNvSpPr>
          <p:nvPr>
            <p:ph type="sldNum" sz="quarter" idx="10"/>
          </p:nvPr>
        </p:nvSpPr>
        <p:spPr/>
        <p:txBody>
          <a:bodyPr/>
          <a:lstStyle/>
          <a:p>
            <a:fld id="{7B9E8BFE-F454-44CF-A2A9-F0A1EE63C1EA}" type="slidenum">
              <a:rPr lang="en-US" smtClean="0"/>
              <a:t>25</a:t>
            </a:fld>
            <a:endParaRPr lang="en-US" dirty="0"/>
          </a:p>
        </p:txBody>
      </p:sp>
    </p:spTree>
    <p:extLst>
      <p:ext uri="{BB962C8B-B14F-4D97-AF65-F5344CB8AC3E}">
        <p14:creationId xmlns:p14="http://schemas.microsoft.com/office/powerpoint/2010/main" val="3035759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144">
              <a:defRPr/>
            </a:pPr>
            <a:r>
              <a:rPr lang="en-CA" sz="1200" b="1" dirty="0" smtClean="0">
                <a:solidFill>
                  <a:schemeClr val="tx1"/>
                </a:solidFill>
              </a:rPr>
              <a:t>Inno-centre </a:t>
            </a:r>
          </a:p>
          <a:p>
            <a:pPr marL="7143" indent="0">
              <a:buFont typeface="Arial" panose="020B0604020202020204" pitchFamily="34" charset="0"/>
              <a:buNone/>
              <a:defRPr/>
            </a:pPr>
            <a:r>
              <a:rPr lang="en-US" sz="1050" dirty="0" smtClean="0">
                <a:solidFill>
                  <a:schemeClr val="tx1"/>
                </a:solidFill>
              </a:rPr>
              <a:t>Inno-centre provides technology entrepreneurs and venture capital (VC) investors with individualized, in-depth coaching to prepare them for growth. Added value resides in the quality of Inno-centre's sectoral expertise and its business intelligence for client success. </a:t>
            </a:r>
            <a:r>
              <a:rPr lang="en-US" sz="1050" dirty="0" smtClean="0">
                <a:solidFill>
                  <a:schemeClr val="tx1"/>
                </a:solidFill>
                <a:latin typeface="Arial" panose="020B0604020202020204" pitchFamily="34" charset="0"/>
                <a:cs typeface="Arial" panose="020B0604020202020204" pitchFamily="34" charset="0"/>
              </a:rPr>
              <a:t>CAIP funding,</a:t>
            </a:r>
            <a:r>
              <a:rPr lang="en-US" sz="1050" baseline="0" dirty="0" smtClean="0">
                <a:solidFill>
                  <a:schemeClr val="tx1"/>
                </a:solidFill>
                <a:latin typeface="Arial" panose="020B0604020202020204" pitchFamily="34" charset="0"/>
                <a:cs typeface="Arial" panose="020B0604020202020204" pitchFamily="34" charset="0"/>
              </a:rPr>
              <a:t> through IRAP, </a:t>
            </a:r>
            <a:r>
              <a:rPr lang="en-US" sz="1050" dirty="0" smtClean="0">
                <a:solidFill>
                  <a:schemeClr val="tx1"/>
                </a:solidFill>
                <a:latin typeface="Arial" panose="020B0604020202020204" pitchFamily="34" charset="0"/>
                <a:cs typeface="Arial" panose="020B0604020202020204" pitchFamily="34" charset="0"/>
              </a:rPr>
              <a:t>has allowed Inno-centre to</a:t>
            </a:r>
          </a:p>
          <a:p>
            <a:pPr marL="564356" lvl="1" indent="-214313">
              <a:buFont typeface="Arial" panose="020B0604020202020204" pitchFamily="34" charset="0"/>
              <a:buChar char="•"/>
              <a:defRPr/>
            </a:pPr>
            <a:r>
              <a:rPr lang="en-US" sz="1050" dirty="0" smtClean="0">
                <a:solidFill>
                  <a:schemeClr val="tx1"/>
                </a:solidFill>
                <a:latin typeface="Arial" panose="020B0604020202020204" pitchFamily="34" charset="0"/>
                <a:cs typeface="Arial" panose="020B0604020202020204" pitchFamily="34" charset="0"/>
              </a:rPr>
              <a:t>Extend services to investors and SME executives at different business phases</a:t>
            </a:r>
          </a:p>
          <a:p>
            <a:pPr marL="564356" lvl="1" indent="-214313">
              <a:buFont typeface="Arial" panose="020B0604020202020204" pitchFamily="34" charset="0"/>
              <a:buChar char="•"/>
              <a:defRPr/>
            </a:pPr>
            <a:r>
              <a:rPr lang="en-US" sz="1050" dirty="0" smtClean="0">
                <a:solidFill>
                  <a:schemeClr val="tx1"/>
                </a:solidFill>
                <a:latin typeface="Arial" panose="020B0604020202020204" pitchFamily="34" charset="0"/>
                <a:cs typeface="Arial" panose="020B0604020202020204" pitchFamily="34" charset="0"/>
              </a:rPr>
              <a:t>Expand the incubator’s in-house professionals by partnering with additional couches rom respected companies to directly support SMEs</a:t>
            </a:r>
          </a:p>
          <a:p>
            <a:pPr marL="564356" lvl="1" indent="-214313">
              <a:buFont typeface="Arial" panose="020B0604020202020204" pitchFamily="34" charset="0"/>
              <a:buChar char="•"/>
              <a:defRPr/>
            </a:pPr>
            <a:r>
              <a:rPr lang="en-US" sz="1050" dirty="0" smtClean="0">
                <a:solidFill>
                  <a:schemeClr val="tx1"/>
                </a:solidFill>
                <a:latin typeface="Arial" panose="020B0604020202020204" pitchFamily="34" charset="0"/>
                <a:cs typeface="Arial" panose="020B0604020202020204" pitchFamily="34" charset="0"/>
              </a:rPr>
              <a:t>Develop a suite of unparalleled services</a:t>
            </a:r>
          </a:p>
          <a:p>
            <a:pPr marL="221456" indent="-214313">
              <a:buFont typeface="Arial" panose="020B0604020202020204" pitchFamily="34" charset="0"/>
              <a:buChar char="•"/>
              <a:defRPr/>
            </a:pPr>
            <a:endParaRPr lang="en-CA" sz="105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Inno-centre’s model works </a:t>
            </a:r>
            <a:r>
              <a:rPr lang="en-US" sz="1200" b="0" dirty="0" smtClean="0"/>
              <a:t>with </a:t>
            </a:r>
            <a:r>
              <a:rPr lang="en-US" sz="1200" dirty="0" smtClean="0"/>
              <a:t>77 completed projects with companies that collectively obtained nearly $200M in investments between 2014 to the close of 2016.</a:t>
            </a:r>
          </a:p>
          <a:p>
            <a:r>
              <a:rPr lang="fr-CA" dirty="0" smtClean="0"/>
              <a:t/>
            </a:r>
            <a:br>
              <a:rPr lang="fr-CA" dirty="0" smtClean="0"/>
            </a:br>
            <a:r>
              <a:rPr lang="fr-CA" b="1" dirty="0" smtClean="0"/>
              <a:t>One example</a:t>
            </a:r>
            <a:r>
              <a:rPr lang="fr-CA" b="1" baseline="0" dirty="0" smtClean="0"/>
              <a:t> – </a:t>
            </a:r>
            <a:r>
              <a:rPr lang="en-CA" b="1" dirty="0" smtClean="0"/>
              <a:t>AddÉnergie - </a:t>
            </a:r>
            <a:r>
              <a:rPr lang="en-CA" dirty="0" smtClean="0"/>
              <a:t>Inno-centre’s client that earned $13M in capital and formed and executed a business plan to win investors and North American clients with support from CAIP.  AddÉnergie </a:t>
            </a:r>
            <a:r>
              <a:rPr lang="en-US" dirty="0" smtClean="0"/>
              <a:t>shifted from the manufacturing and sales of commodities – battery chargers for electric vehicles – to becoming an infrastructure supplier and service provider for "smart" electric-charging stations.</a:t>
            </a:r>
            <a:endParaRPr lang="en-CA" dirty="0" smtClean="0"/>
          </a:p>
          <a:p>
            <a:r>
              <a:rPr lang="fr-CA" dirty="0" smtClean="0"/>
              <a:t/>
            </a:r>
            <a:br>
              <a:rPr lang="fr-CA" dirty="0" smtClean="0"/>
            </a:br>
            <a:endParaRPr lang="fr-CA" dirty="0" smtClean="0"/>
          </a:p>
        </p:txBody>
      </p:sp>
      <p:sp>
        <p:nvSpPr>
          <p:cNvPr id="4" name="Slide Number Placeholder 3"/>
          <p:cNvSpPr>
            <a:spLocks noGrp="1"/>
          </p:cNvSpPr>
          <p:nvPr>
            <p:ph type="sldNum" sz="quarter" idx="10"/>
          </p:nvPr>
        </p:nvSpPr>
        <p:spPr/>
        <p:txBody>
          <a:bodyPr/>
          <a:lstStyle/>
          <a:p>
            <a:fld id="{7B9E8BFE-F454-44CF-A2A9-F0A1EE63C1EA}" type="slidenum">
              <a:rPr lang="en-US" smtClean="0"/>
              <a:t>26</a:t>
            </a:fld>
            <a:endParaRPr lang="en-US" dirty="0"/>
          </a:p>
        </p:txBody>
      </p:sp>
    </p:spTree>
    <p:extLst>
      <p:ext uri="{BB962C8B-B14F-4D97-AF65-F5344CB8AC3E}">
        <p14:creationId xmlns:p14="http://schemas.microsoft.com/office/powerpoint/2010/main" val="619841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fr-CA" dirty="0" smtClean="0"/>
              <a:t>https://www.nrc-cnrc.gc.ca/eng/irap/success/2018/protocase.html</a:t>
            </a:r>
          </a:p>
          <a:p>
            <a:pPr defTabSz="916503">
              <a:defRPr/>
            </a:pPr>
            <a:endParaRPr lang="fr-CA" dirty="0" smtClean="0"/>
          </a:p>
          <a:p>
            <a:pPr marL="7144" marR="0" lvl="0" indent="0" algn="l" defTabSz="914400" rtl="0" eaLnBrk="1" fontAlgn="auto" latinLnBrk="0" hangingPunct="1">
              <a:lnSpc>
                <a:spcPct val="100000"/>
              </a:lnSpc>
              <a:spcBef>
                <a:spcPts val="0"/>
              </a:spcBef>
              <a:spcAft>
                <a:spcPts val="0"/>
              </a:spcAft>
              <a:buClrTx/>
              <a:buSzTx/>
              <a:buFontTx/>
              <a:buNone/>
              <a:tabLst/>
              <a:defRPr/>
            </a:pPr>
            <a:r>
              <a:rPr lang="en-CA" sz="1600" b="1" dirty="0" smtClean="0">
                <a:solidFill>
                  <a:schemeClr val="tx1"/>
                </a:solidFill>
              </a:rPr>
              <a:t>Protocase</a:t>
            </a:r>
            <a:r>
              <a:rPr lang="fr-CA" sz="1600" b="1" baseline="0" dirty="0" smtClean="0">
                <a:solidFill>
                  <a:schemeClr val="tx1"/>
                </a:solidFill>
                <a:latin typeface="Arial" panose="020B0604020202020204" pitchFamily="34" charset="0"/>
                <a:cs typeface="Arial" panose="020B0604020202020204" pitchFamily="34" charset="0"/>
              </a:rPr>
              <a:t> </a:t>
            </a:r>
            <a:r>
              <a:rPr lang="en-US" dirty="0" smtClean="0"/>
              <a:t>uses ultra-lean manufacturing techniques to produce customized electronic enclosures for prototypes at unparalleled speed for leading-edge research in the aerospace, information technology and defence industries.</a:t>
            </a:r>
          </a:p>
          <a:p>
            <a:pPr marL="7144"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7144">
              <a:defRPr/>
            </a:pPr>
            <a:r>
              <a:rPr lang="en-US" sz="1200" dirty="0" smtClean="0">
                <a:solidFill>
                  <a:schemeClr val="tx1"/>
                </a:solidFill>
              </a:rPr>
              <a:t>Thanks to support from IRAP, the company is revolutionizing the steel fabrication and machining business.</a:t>
            </a:r>
            <a:r>
              <a:rPr lang="en-US" sz="1200" baseline="0" dirty="0" smtClean="0">
                <a:solidFill>
                  <a:schemeClr val="tx1"/>
                </a:solidFill>
              </a:rPr>
              <a:t>  </a:t>
            </a:r>
          </a:p>
          <a:p>
            <a:pPr marL="178594" indent="-171450">
              <a:buFont typeface="Arial" panose="020B0604020202020204" pitchFamily="34" charset="0"/>
              <a:buChar char="•"/>
              <a:defRPr/>
            </a:pPr>
            <a:r>
              <a:rPr lang="en-US" sz="1200" dirty="0" smtClean="0">
                <a:solidFill>
                  <a:schemeClr val="tx1"/>
                </a:solidFill>
              </a:rPr>
              <a:t>takes a product from design to completion in two to three days using ultra-lean manufacturing techniques (unparalleled speed for specialized one-off work)</a:t>
            </a:r>
          </a:p>
          <a:p>
            <a:pPr marL="132160" indent="-125016">
              <a:buFont typeface="Arial" panose="020B0604020202020204" pitchFamily="34" charset="0"/>
              <a:buChar char="•"/>
              <a:defRPr/>
            </a:pPr>
            <a:r>
              <a:rPr lang="en-US" sz="1200" dirty="0" smtClean="0">
                <a:solidFill>
                  <a:schemeClr val="tx1"/>
                </a:solidFill>
              </a:rPr>
              <a:t>delivers customized metal enclosures at consistently high levels of quality and with competitive pricing</a:t>
            </a:r>
          </a:p>
          <a:p>
            <a:pPr marL="132160" indent="-125016">
              <a:buFont typeface="Arial" panose="020B0604020202020204" pitchFamily="34" charset="0"/>
              <a:buChar char="•"/>
              <a:defRPr/>
            </a:pPr>
            <a:r>
              <a:rPr lang="en-US" sz="1200" dirty="0" smtClean="0">
                <a:solidFill>
                  <a:schemeClr val="tx1"/>
                </a:solidFill>
              </a:rPr>
              <a:t>serves more than 12,000 engineers, scientists, and design professionals working at the outer limits of technology in industries as diverse as aerospace, information technology, driverless transportation, renewable energy and defence.</a:t>
            </a:r>
          </a:p>
          <a:p>
            <a:pPr marL="132160" indent="-125016">
              <a:buFont typeface="Arial" panose="020B0604020202020204" pitchFamily="34" charset="0"/>
              <a:buChar char="•"/>
              <a:defRPr/>
            </a:pPr>
            <a:r>
              <a:rPr lang="en-US" sz="1200" dirty="0" smtClean="0">
                <a:solidFill>
                  <a:schemeClr val="tx1"/>
                </a:solidFill>
              </a:rPr>
              <a:t>Processes 300-400 custom orders per week and boasts 140 employees</a:t>
            </a:r>
          </a:p>
          <a:p>
            <a:pPr marL="7144">
              <a:defRPr/>
            </a:pPr>
            <a:endParaRPr lang="fr-CA" dirty="0" smtClean="0"/>
          </a:p>
        </p:txBody>
      </p:sp>
      <p:sp>
        <p:nvSpPr>
          <p:cNvPr id="4" name="Slide Number Placeholder 3"/>
          <p:cNvSpPr>
            <a:spLocks noGrp="1"/>
          </p:cNvSpPr>
          <p:nvPr>
            <p:ph type="sldNum" sz="quarter" idx="10"/>
          </p:nvPr>
        </p:nvSpPr>
        <p:spPr/>
        <p:txBody>
          <a:bodyPr/>
          <a:lstStyle/>
          <a:p>
            <a:fld id="{7B9E8BFE-F454-44CF-A2A9-F0A1EE63C1EA}" type="slidenum">
              <a:rPr lang="en-US" smtClean="0"/>
              <a:t>27</a:t>
            </a:fld>
            <a:endParaRPr lang="en-US" dirty="0"/>
          </a:p>
        </p:txBody>
      </p:sp>
    </p:spTree>
    <p:extLst>
      <p:ext uri="{BB962C8B-B14F-4D97-AF65-F5344CB8AC3E}">
        <p14:creationId xmlns:p14="http://schemas.microsoft.com/office/powerpoint/2010/main" val="2264322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9E8BFE-F454-44CF-A2A9-F0A1EE63C1EA}" type="slidenum">
              <a:rPr lang="en-US" smtClean="0"/>
              <a:t>28</a:t>
            </a:fld>
            <a:endParaRPr lang="en-US" dirty="0"/>
          </a:p>
        </p:txBody>
      </p:sp>
    </p:spTree>
    <p:extLst>
      <p:ext uri="{BB962C8B-B14F-4D97-AF65-F5344CB8AC3E}">
        <p14:creationId xmlns:p14="http://schemas.microsoft.com/office/powerpoint/2010/main" val="6608087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latin typeface="Calibri" panose="020F0502020204030204" pitchFamily="34" charset="0"/>
                <a:ea typeface="Calibri" panose="020F0502020204030204" pitchFamily="34" charset="0"/>
                <a:cs typeface="Times New Roman" panose="02020603050405020304" pitchFamily="18" charset="0"/>
              </a:rPr>
              <a:t>Funding Gap – Addressing the Canadian Reality</a:t>
            </a:r>
            <a:endParaRPr lang="en-CA" sz="1200" dirty="0" smtClean="0">
              <a:ea typeface="Calibri" panose="020F0502020204030204" pitchFamily="34" charset="0"/>
            </a:endParaRPr>
          </a:p>
          <a:p>
            <a:pPr marL="342900" indent="-342900">
              <a:buFont typeface="Symbol" panose="05050102010706020507" pitchFamily="18" charset="2"/>
              <a:buChar char=""/>
            </a:pPr>
            <a:r>
              <a:rPr lang="en-CA" sz="1200" dirty="0" smtClean="0">
                <a:ea typeface="Calibri" panose="020F0502020204030204" pitchFamily="34" charset="0"/>
              </a:rPr>
              <a:t>Although mid-sized businesses represent less than 1% of the total number of businesses in Canada, they generate 12% of the country’s GDP and are responsible for 16% of jobs.</a:t>
            </a:r>
          </a:p>
          <a:p>
            <a:pPr marL="342900" indent="-342900">
              <a:buFont typeface="Symbol" panose="05050102010706020507" pitchFamily="18" charset="2"/>
              <a:buChar char=""/>
            </a:pPr>
            <a:r>
              <a:rPr lang="en-CA" sz="1200" dirty="0" smtClean="0">
                <a:ea typeface="Calibri" panose="020F0502020204030204" pitchFamily="34" charset="0"/>
              </a:rPr>
              <a:t>High-growth firms account for a disproportionate number of new jobs.</a:t>
            </a:r>
          </a:p>
          <a:p>
            <a:pPr marL="342900" indent="-342900">
              <a:buFont typeface="Symbol" panose="05050102010706020507" pitchFamily="18" charset="2"/>
              <a:buChar char=""/>
            </a:pPr>
            <a:r>
              <a:rPr lang="en-CA" sz="1200" dirty="0" smtClean="0">
                <a:ea typeface="Calibri" panose="020F0502020204030204" pitchFamily="34" charset="0"/>
              </a:rPr>
              <a:t>Fewer small Canadian SMEs than before are evolving into mid-sized businesses, and face funding challenges in growing to scale. </a:t>
            </a:r>
            <a:br>
              <a:rPr lang="en-CA" sz="1200" dirty="0" smtClean="0">
                <a:ea typeface="Calibri" panose="020F0502020204030204" pitchFamily="34" charset="0"/>
              </a:rPr>
            </a:br>
            <a:endParaRPr lang="en-US" sz="1200" b="1" dirty="0" smtClean="0">
              <a:latin typeface="Calibri" panose="020F0502020204030204" pitchFamily="34" charset="0"/>
              <a:ea typeface="Calibri" panose="020F0502020204030204" pitchFamily="34" charset="0"/>
              <a:cs typeface="Times New Roman" panose="02020603050405020304" pitchFamily="18" charset="0"/>
            </a:endParaRPr>
          </a:p>
          <a:p>
            <a:r>
              <a:rPr lang="en-US" dirty="0" smtClean="0"/>
              <a:t>(Source: Budget 2018)</a:t>
            </a:r>
            <a:endParaRPr lang="en-US" dirty="0"/>
          </a:p>
        </p:txBody>
      </p:sp>
      <p:sp>
        <p:nvSpPr>
          <p:cNvPr id="4" name="Slide Number Placeholder 3"/>
          <p:cNvSpPr>
            <a:spLocks noGrp="1"/>
          </p:cNvSpPr>
          <p:nvPr>
            <p:ph type="sldNum" sz="quarter" idx="10"/>
          </p:nvPr>
        </p:nvSpPr>
        <p:spPr/>
        <p:txBody>
          <a:bodyPr/>
          <a:lstStyle/>
          <a:p>
            <a:fld id="{7B9E8BFE-F454-44CF-A2A9-F0A1EE63C1EA}" type="slidenum">
              <a:rPr lang="en-US" smtClean="0"/>
              <a:t>29</a:t>
            </a:fld>
            <a:endParaRPr lang="en-US" dirty="0"/>
          </a:p>
        </p:txBody>
      </p:sp>
    </p:spTree>
    <p:extLst>
      <p:ext uri="{BB962C8B-B14F-4D97-AF65-F5344CB8AC3E}">
        <p14:creationId xmlns:p14="http://schemas.microsoft.com/office/powerpoint/2010/main" val="286694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lvl="1" indent="-174708" defTabSz="931774">
              <a:buFont typeface="Arial" panose="020B0604020202020204" pitchFamily="34" charset="0"/>
              <a:buChar char="•"/>
              <a:defRPr/>
            </a:pPr>
            <a:r>
              <a:rPr lang="en-CA" sz="1000" dirty="0" smtClean="0">
                <a:latin typeface="Arial" panose="020B0604020202020204" pitchFamily="34" charset="0"/>
                <a:cs typeface="Arial" panose="020B0604020202020204" pitchFamily="34" charset="0"/>
              </a:rPr>
              <a:t>The NRC has existed as part of Canada’s research and development landscape since 1916, and has produced breakthroughs and solutions that have impacted and improved the lives of Canadians. </a:t>
            </a:r>
          </a:p>
          <a:p>
            <a:pPr marL="0" lvl="1" defTabSz="931774">
              <a:defRPr/>
            </a:pPr>
            <a:endParaRPr lang="en-CA" sz="1000" dirty="0" smtClean="0">
              <a:latin typeface="Arial" panose="020B0604020202020204" pitchFamily="34" charset="0"/>
              <a:cs typeface="Arial" panose="020B0604020202020204" pitchFamily="34" charset="0"/>
            </a:endParaRPr>
          </a:p>
          <a:p>
            <a:pPr marL="174708" lvl="1" indent="-174708" defTabSz="931774">
              <a:buFont typeface="Arial" panose="020B0604020202020204" pitchFamily="34" charset="0"/>
              <a:buChar char="•"/>
              <a:defRPr/>
            </a:pPr>
            <a:r>
              <a:rPr lang="en-US" sz="1000" dirty="0" smtClean="0">
                <a:latin typeface="Arial" panose="020B0604020202020204" pitchFamily="34" charset="0"/>
                <a:cs typeface="Arial" panose="020B0604020202020204" pitchFamily="34" charset="0"/>
              </a:rPr>
              <a:t>We are building on this legacy of discovery, and pushing the boundaries of science and research to develop the next-generation of solution and innovation. </a:t>
            </a:r>
            <a:endParaRPr lang="en-CA" sz="100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B9E8BFE-F454-44CF-A2A9-F0A1EE63C1EA}" type="slidenum">
              <a:rPr lang="en-US" smtClean="0"/>
              <a:t>3</a:t>
            </a:fld>
            <a:endParaRPr lang="en-US" dirty="0"/>
          </a:p>
        </p:txBody>
      </p:sp>
    </p:spTree>
    <p:extLst>
      <p:ext uri="{BB962C8B-B14F-4D97-AF65-F5344CB8AC3E}">
        <p14:creationId xmlns:p14="http://schemas.microsoft.com/office/powerpoint/2010/main" val="2143013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NRC comprises five integrated R&amp;D divisions, each guided by advisory bodies composed of industry leaders. </a:t>
            </a:r>
          </a:p>
          <a:p>
            <a:pPr marL="174708" indent="-174708">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sz="1200" dirty="0" smtClean="0">
                <a:latin typeface="Arial" panose="020B0604020202020204" pitchFamily="34" charset="0"/>
                <a:cs typeface="Arial" panose="020B0604020202020204" pitchFamily="34" charset="0"/>
              </a:rPr>
              <a:t>Under these five R&amp;D divisions, there are 14 integrated and consolidated Research Centres focused on key industry sectors, our areas of R&amp;D. </a:t>
            </a:r>
          </a:p>
          <a:p>
            <a:pPr marL="174708" indent="-174708">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These Research Centres represent areas of strategic importance and economic value for Canada.</a:t>
            </a:r>
          </a:p>
          <a:p>
            <a:pPr marL="0" indent="0">
              <a:buFont typeface="Arial" panose="020B0604020202020204" pitchFamily="34" charset="0"/>
              <a:buNone/>
            </a:pPr>
            <a:endParaRPr lang="en-US" sz="1200" dirty="0" smtClean="0">
              <a:latin typeface="Arial" panose="020B0604020202020204" pitchFamily="34" charset="0"/>
              <a:cs typeface="Arial" panose="020B0604020202020204" pitchFamily="34" charset="0"/>
            </a:endParaRP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solidFill>
                  <a:srgbClr val="1F4E79"/>
                </a:solidFill>
              </a:rPr>
              <a:t>Each Research Centre hosts a variety of research programs which draw </a:t>
            </a:r>
            <a:r>
              <a:rPr lang="en-US" sz="1200" b="0" dirty="0" smtClean="0">
                <a:solidFill>
                  <a:srgbClr val="1F4E79"/>
                </a:solidFill>
              </a:rPr>
              <a:t>expertise from across the NRC and outside the NRC (industry, government, academia)</a:t>
            </a:r>
            <a:endParaRPr lang="en-US" sz="1100" b="0" i="1" dirty="0" smtClean="0">
              <a:solidFill>
                <a:schemeClr val="tx1"/>
              </a:solidFill>
            </a:endParaRPr>
          </a:p>
          <a:p>
            <a:pPr marL="171450" indent="-171450">
              <a:buFontTx/>
              <a:buChar char="-"/>
            </a:pPr>
            <a:endParaRPr lang="en-US" dirty="0" smtClean="0"/>
          </a:p>
        </p:txBody>
      </p:sp>
      <p:sp>
        <p:nvSpPr>
          <p:cNvPr id="4" name="Slide Number Placeholder 3"/>
          <p:cNvSpPr>
            <a:spLocks noGrp="1"/>
          </p:cNvSpPr>
          <p:nvPr>
            <p:ph type="sldNum" sz="quarter" idx="10"/>
          </p:nvPr>
        </p:nvSpPr>
        <p:spPr/>
        <p:txBody>
          <a:bodyPr/>
          <a:lstStyle/>
          <a:p>
            <a:fld id="{20923DFE-EF54-48A3-BB1C-DC8420BAB561}" type="slidenum">
              <a:rPr lang="en-CA" smtClean="0"/>
              <a:t>4</a:t>
            </a:fld>
            <a:endParaRPr lang="en-CA" dirty="0"/>
          </a:p>
        </p:txBody>
      </p:sp>
    </p:spTree>
    <p:extLst>
      <p:ext uri="{BB962C8B-B14F-4D97-AF65-F5344CB8AC3E}">
        <p14:creationId xmlns:p14="http://schemas.microsoft.com/office/powerpoint/2010/main" val="4025940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spcAft>
                <a:spcPts val="0"/>
              </a:spcAft>
              <a:buFont typeface="Arial" panose="020B0604020202020204" pitchFamily="34" charset="0"/>
              <a:buNone/>
            </a:pPr>
            <a:r>
              <a:rPr lang="en-CA" sz="1200" kern="1200" dirty="0" smtClean="0">
                <a:solidFill>
                  <a:schemeClr val="tx1"/>
                </a:solidFill>
                <a:effectLst/>
                <a:latin typeface="Arial" panose="020B0604020202020204" pitchFamily="34" charset="0"/>
                <a:ea typeface="+mn-ea"/>
                <a:cs typeface="Arial" panose="020B0604020202020204" pitchFamily="34" charset="0"/>
              </a:rPr>
              <a:t>NRC</a:t>
            </a:r>
            <a:r>
              <a:rPr lang="en-C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CA" sz="1200" kern="1200" dirty="0" smtClean="0">
                <a:solidFill>
                  <a:schemeClr val="tx1"/>
                </a:solidFill>
                <a:effectLst/>
                <a:latin typeface="Arial" panose="020B0604020202020204" pitchFamily="34" charset="0"/>
                <a:ea typeface="+mn-ea"/>
                <a:cs typeface="Arial" panose="020B0604020202020204" pitchFamily="34" charset="0"/>
              </a:rPr>
              <a:t>IRAP is a key component of the NRC and is one of the Government of Canada’s primary mechanisms for providing innovation support to Canadian (SMEs).</a:t>
            </a:r>
          </a:p>
          <a:p>
            <a:pPr marL="0" lvl="0" indent="0">
              <a:spcBef>
                <a:spcPts val="0"/>
              </a:spcBef>
              <a:spcAft>
                <a:spcPts val="0"/>
              </a:spcAft>
              <a:buFont typeface="Arial" panose="020B0604020202020204" pitchFamily="34" charset="0"/>
              <a:buNone/>
            </a:pPr>
            <a:endParaRPr lang="en-CA" sz="12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smtClean="0">
                <a:solidFill>
                  <a:schemeClr val="tx1"/>
                </a:solidFill>
                <a:latin typeface="Arial" panose="020B0604020202020204" pitchFamily="34" charset="0"/>
                <a:cs typeface="Arial" panose="020B0604020202020204" pitchFamily="34" charset="0"/>
              </a:rPr>
              <a:t>NRC</a:t>
            </a:r>
            <a:r>
              <a:rPr lang="en-US" sz="1200" b="0" baseline="0" dirty="0" smtClean="0">
                <a:solidFill>
                  <a:schemeClr val="tx1"/>
                </a:solidFill>
                <a:latin typeface="Arial" panose="020B0604020202020204" pitchFamily="34" charset="0"/>
                <a:cs typeface="Arial" panose="020B0604020202020204" pitchFamily="34" charset="0"/>
              </a:rPr>
              <a:t> </a:t>
            </a:r>
            <a:r>
              <a:rPr lang="en-US" sz="1200" b="0" dirty="0" smtClean="0">
                <a:solidFill>
                  <a:schemeClr val="tx1"/>
                </a:solidFill>
                <a:latin typeface="Arial" panose="020B0604020202020204" pitchFamily="34" charset="0"/>
                <a:cs typeface="Arial" panose="020B0604020202020204" pitchFamily="34" charset="0"/>
              </a:rPr>
              <a:t>IRAP is designed to stimulate innovation in Canadian SMEs by helping them access, develop, exploit, and apply technologies to create new products, services and industrial processes. </a:t>
            </a:r>
            <a:endParaRPr lang="en-CA" sz="1200" dirty="0" smtClean="0">
              <a:effectLst/>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B9E8BFE-F454-44CF-A2A9-F0A1EE63C1EA}" type="slidenum">
              <a:rPr lang="en-US" smtClean="0"/>
              <a:t>5</a:t>
            </a:fld>
            <a:endParaRPr lang="en-US" dirty="0"/>
          </a:p>
        </p:txBody>
      </p:sp>
    </p:spTree>
    <p:extLst>
      <p:ext uri="{BB962C8B-B14F-4D97-AF65-F5344CB8AC3E}">
        <p14:creationId xmlns:p14="http://schemas.microsoft.com/office/powerpoint/2010/main" val="949542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8BFE-F454-44CF-A2A9-F0A1EE63C1EA}" type="slidenum">
              <a:rPr lang="en-US" smtClean="0"/>
              <a:t>6</a:t>
            </a:fld>
            <a:endParaRPr lang="en-US" dirty="0"/>
          </a:p>
        </p:txBody>
      </p:sp>
    </p:spTree>
    <p:extLst>
      <p:ext uri="{BB962C8B-B14F-4D97-AF65-F5344CB8AC3E}">
        <p14:creationId xmlns:p14="http://schemas.microsoft.com/office/powerpoint/2010/main" val="82842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Re: stats:</a:t>
            </a:r>
            <a:br>
              <a:rPr lang="en-US" baseline="0" dirty="0" smtClean="0"/>
            </a:br>
            <a:r>
              <a:rPr lang="en-CA" sz="1200" b="0" dirty="0" smtClean="0">
                <a:solidFill>
                  <a:schemeClr val="accent1"/>
                </a:solidFill>
              </a:rPr>
              <a:t>Number of firms funded:  3,255 (firms</a:t>
            </a:r>
            <a:r>
              <a:rPr lang="en-CA" sz="1200" b="0" baseline="0" dirty="0" smtClean="0">
                <a:solidFill>
                  <a:schemeClr val="accent1"/>
                </a:solidFill>
              </a:rPr>
              <a:t> that received project funding in FY 2017/2018, including continuing projects from previous fiscal year(s)</a:t>
            </a:r>
            <a:br>
              <a:rPr lang="en-CA" sz="1200" b="0" baseline="0" dirty="0" smtClean="0">
                <a:solidFill>
                  <a:schemeClr val="accent1"/>
                </a:solidFill>
              </a:rPr>
            </a:br>
            <a:endParaRPr lang="en-CA" sz="1200" b="0" dirty="0" smtClean="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7B9E8BFE-F454-44CF-A2A9-F0A1EE63C1EA}" type="slidenum">
              <a:rPr lang="en-US" smtClean="0"/>
              <a:t>7</a:t>
            </a:fld>
            <a:endParaRPr lang="en-US" dirty="0"/>
          </a:p>
        </p:txBody>
      </p:sp>
    </p:spTree>
    <p:extLst>
      <p:ext uri="{BB962C8B-B14F-4D97-AF65-F5344CB8AC3E}">
        <p14:creationId xmlns:p14="http://schemas.microsoft.com/office/powerpoint/2010/main" val="3279224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CA" sz="1050" b="1" dirty="0" smtClean="0">
              <a:solidFill>
                <a:schemeClr val="tx1"/>
              </a:solidFill>
            </a:endParaRPr>
          </a:p>
        </p:txBody>
      </p:sp>
      <p:sp>
        <p:nvSpPr>
          <p:cNvPr id="4" name="Slide Number Placeholder 3"/>
          <p:cNvSpPr>
            <a:spLocks noGrp="1"/>
          </p:cNvSpPr>
          <p:nvPr>
            <p:ph type="sldNum" sz="quarter" idx="10"/>
          </p:nvPr>
        </p:nvSpPr>
        <p:spPr/>
        <p:txBody>
          <a:bodyPr/>
          <a:lstStyle/>
          <a:p>
            <a:fld id="{7B9E8BFE-F454-44CF-A2A9-F0A1EE63C1EA}" type="slidenum">
              <a:rPr lang="en-US" smtClean="0"/>
              <a:t>8</a:t>
            </a:fld>
            <a:endParaRPr lang="en-US" dirty="0"/>
          </a:p>
        </p:txBody>
      </p:sp>
    </p:spTree>
    <p:extLst>
      <p:ext uri="{BB962C8B-B14F-4D97-AF65-F5344CB8AC3E}">
        <p14:creationId xmlns:p14="http://schemas.microsoft.com/office/powerpoint/2010/main" val="808642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8BFE-F454-44CF-A2A9-F0A1EE63C1EA}" type="slidenum">
              <a:rPr lang="en-US" smtClean="0"/>
              <a:t>9</a:t>
            </a:fld>
            <a:endParaRPr lang="en-US" dirty="0"/>
          </a:p>
        </p:txBody>
      </p:sp>
    </p:spTree>
    <p:extLst>
      <p:ext uri="{BB962C8B-B14F-4D97-AF65-F5344CB8AC3E}">
        <p14:creationId xmlns:p14="http://schemas.microsoft.com/office/powerpoint/2010/main" val="25968738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7.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 blu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5450" y="1597819"/>
            <a:ext cx="6477000" cy="1102519"/>
          </a:xfrm>
        </p:spPr>
        <p:txBody>
          <a:bodyPr lIns="0" tIns="0" rIns="0" bIns="0" anchor="b"/>
          <a:lstStyle>
            <a:lvl1pPr algn="l">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25450" y="2914650"/>
            <a:ext cx="6400800" cy="1314450"/>
          </a:xfrm>
        </p:spPr>
        <p:txBody>
          <a:bodyPr lIns="0" tIns="0" rIns="0" bIns="0"/>
          <a:lstStyle>
            <a:lvl1pPr marL="0" indent="0" algn="l">
              <a:buNone/>
              <a:defRPr>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425449" y="189598"/>
            <a:ext cx="941877" cy="149844"/>
          </a:xfrm>
          <a:prstGeom prst="rect">
            <a:avLst/>
          </a:prstGeom>
        </p:spPr>
      </p:pic>
      <p:grpSp>
        <p:nvGrpSpPr>
          <p:cNvPr id="10" name="Group 9"/>
          <p:cNvGrpSpPr>
            <a:grpSpLocks noChangeAspect="1"/>
          </p:cNvGrpSpPr>
          <p:nvPr userDrawn="1"/>
        </p:nvGrpSpPr>
        <p:grpSpPr>
          <a:xfrm>
            <a:off x="7296414" y="187686"/>
            <a:ext cx="1411133" cy="103600"/>
            <a:chOff x="7339139" y="244639"/>
            <a:chExt cx="1370039" cy="100582"/>
          </a:xfrm>
        </p:grpSpPr>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39139" y="244639"/>
              <a:ext cx="351141" cy="100582"/>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black">
            <a:xfrm>
              <a:off x="7750384" y="251723"/>
              <a:ext cx="958794" cy="86415"/>
            </a:xfrm>
            <a:prstGeom prst="rect">
              <a:avLst/>
            </a:prstGeom>
          </p:spPr>
        </p:pic>
      </p:grpSp>
    </p:spTree>
    <p:extLst>
      <p:ext uri="{BB962C8B-B14F-4D97-AF65-F5344CB8AC3E}">
        <p14:creationId xmlns:p14="http://schemas.microsoft.com/office/powerpoint/2010/main" val="331820596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 blue ">
    <p:bg>
      <p:bgPr>
        <a:solidFill>
          <a:srgbClr val="004466"/>
        </a:solidFill>
        <a:effectLst/>
      </p:bgPr>
    </p:bg>
    <p:spTree>
      <p:nvGrpSpPr>
        <p:cNvPr id="1" name=""/>
        <p:cNvGrpSpPr/>
        <p:nvPr/>
      </p:nvGrpSpPr>
      <p:grpSpPr>
        <a:xfrm>
          <a:off x="0" y="0"/>
          <a:ext cx="0" cy="0"/>
          <a:chOff x="0" y="0"/>
          <a:chExt cx="0" cy="0"/>
        </a:xfrm>
      </p:grpSpPr>
      <p:sp>
        <p:nvSpPr>
          <p:cNvPr id="14" name="Rectangle 13"/>
          <p:cNvSpPr/>
          <p:nvPr userDrawn="1"/>
        </p:nvSpPr>
        <p:spPr>
          <a:xfrm>
            <a:off x="0" y="-13855"/>
            <a:ext cx="9144000" cy="1141111"/>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p:cNvSpPr>
            <a:spLocks noGrp="1"/>
          </p:cNvSpPr>
          <p:nvPr>
            <p:ph type="title"/>
          </p:nvPr>
        </p:nvSpPr>
        <p:spPr>
          <a:xfrm>
            <a:off x="426245" y="256358"/>
            <a:ext cx="8187931" cy="753439"/>
          </a:xfrm>
        </p:spPr>
        <p:txBody>
          <a:bodyPr/>
          <a:lstStyle>
            <a:lvl1pPr>
              <a:defRPr>
                <a:solidFill>
                  <a:schemeClr val="bg1"/>
                </a:solidFill>
              </a:defRPr>
            </a:lvl1p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77E68ECE-59D7-452D-8595-BBB947F3BD2D}" type="slidenum">
              <a:rPr lang="en-US" smtClean="0"/>
              <a:pPr/>
              <a:t>‹#›</a:t>
            </a:fld>
            <a:endParaRPr lang="en-US" dirty="0"/>
          </a:p>
        </p:txBody>
      </p:sp>
      <p:sp>
        <p:nvSpPr>
          <p:cNvPr id="6" name="Picture Placeholder 5"/>
          <p:cNvSpPr>
            <a:spLocks noGrp="1"/>
          </p:cNvSpPr>
          <p:nvPr>
            <p:ph type="pic" sz="quarter" idx="12"/>
          </p:nvPr>
        </p:nvSpPr>
        <p:spPr>
          <a:xfrm>
            <a:off x="425450" y="1431925"/>
            <a:ext cx="8188727" cy="3061986"/>
          </a:xfrm>
        </p:spPr>
        <p:txBody>
          <a:bodyPr anchor="ctr"/>
          <a:lstStyle>
            <a:lvl1pPr algn="ctr">
              <a:defRPr>
                <a:solidFill>
                  <a:schemeClr val="bg1">
                    <a:lumMod val="75000"/>
                  </a:schemeClr>
                </a:solidFill>
              </a:defRPr>
            </a:lvl1pPr>
          </a:lstStyle>
          <a:p>
            <a:r>
              <a:rPr lang="en-US" smtClean="0"/>
              <a:t>Click icon to add picture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8825" y="4832472"/>
            <a:ext cx="493740" cy="141430"/>
          </a:xfrm>
          <a:prstGeom prst="rect">
            <a:avLst/>
          </a:prstGeom>
        </p:spPr>
      </p:pic>
      <p:sp>
        <p:nvSpPr>
          <p:cNvPr id="3" name="Footer Placeholder 2"/>
          <p:cNvSpPr>
            <a:spLocks noGrp="1"/>
          </p:cNvSpPr>
          <p:nvPr>
            <p:ph type="ftr" sz="quarter" idx="13"/>
          </p:nvPr>
        </p:nvSpPr>
        <p:spPr/>
        <p:txBody>
          <a:bodyPr/>
          <a:lstStyle>
            <a:lvl1pPr>
              <a:defRPr>
                <a:solidFill>
                  <a:schemeClr val="bg1"/>
                </a:solidFill>
              </a:defRPr>
            </a:lvl1pPr>
          </a:lstStyle>
          <a:p>
            <a:r>
              <a:rPr lang="en-US" dirty="0" smtClean="0"/>
              <a:t>NATIONAL RESEARCH COUNCIL CANADA</a:t>
            </a:r>
            <a:endParaRPr lang="en-US" dirty="0"/>
          </a:p>
        </p:txBody>
      </p:sp>
    </p:spTree>
    <p:extLst>
      <p:ext uri="{BB962C8B-B14F-4D97-AF65-F5344CB8AC3E}">
        <p14:creationId xmlns:p14="http://schemas.microsoft.com/office/powerpoint/2010/main" val="15414196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 blu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5143500"/>
          </a:xfrm>
        </p:spPr>
        <p:txBody>
          <a:bodyPr anchor="ctr">
            <a:normAutofit/>
          </a:bodyPr>
          <a:lstStyle>
            <a:lvl1pPr marL="0" indent="0" algn="ctr">
              <a:buNone/>
              <a:defRPr sz="14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 name="Title 1"/>
          <p:cNvSpPr>
            <a:spLocks noGrp="1"/>
          </p:cNvSpPr>
          <p:nvPr>
            <p:ph type="title" hasCustomPrompt="1"/>
          </p:nvPr>
        </p:nvSpPr>
        <p:spPr>
          <a:xfrm>
            <a:off x="875059" y="1170432"/>
            <a:ext cx="2028497" cy="2650353"/>
          </a:xfrm>
        </p:spPr>
        <p:txBody>
          <a:bodyPr anchor="ctr">
            <a:normAutofit/>
          </a:bodyPr>
          <a:lstStyle>
            <a:lvl1pPr algn="l">
              <a:defRPr sz="2000" b="1">
                <a:solidFill>
                  <a:schemeClr val="bg1"/>
                </a:solidFill>
              </a:defRPr>
            </a:lvl1pPr>
          </a:lstStyle>
          <a:p>
            <a:r>
              <a:rPr lang="en-US" dirty="0" smtClean="0"/>
              <a:t>CLICK TO EDIT MASTER TITLE STYLE</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735AFF2F-A477-40DD-9D5D-27D2519027E7}"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8825" y="4832472"/>
            <a:ext cx="493740" cy="141430"/>
          </a:xfrm>
          <a:prstGeom prst="rect">
            <a:avLst/>
          </a:prstGeom>
        </p:spPr>
      </p:pic>
      <p:sp>
        <p:nvSpPr>
          <p:cNvPr id="4" name="Footer Placeholder 3"/>
          <p:cNvSpPr>
            <a:spLocks noGrp="1"/>
          </p:cNvSpPr>
          <p:nvPr>
            <p:ph type="ftr" sz="quarter" idx="13"/>
          </p:nvPr>
        </p:nvSpPr>
        <p:spPr/>
        <p:txBody>
          <a:bodyPr/>
          <a:lstStyle>
            <a:lvl1pPr>
              <a:defRPr>
                <a:solidFill>
                  <a:schemeClr val="bg1"/>
                </a:solidFill>
              </a:defRPr>
            </a:lvl1pPr>
          </a:lstStyle>
          <a:p>
            <a:r>
              <a:rPr lang="en-US" dirty="0" smtClean="0"/>
              <a:t>NATIONAL RESEARCH COUNCIL CANADA</a:t>
            </a:r>
            <a:endParaRPr lang="en-US" dirty="0"/>
          </a:p>
        </p:txBody>
      </p:sp>
    </p:spTree>
    <p:extLst>
      <p:ext uri="{BB962C8B-B14F-4D97-AF65-F5344CB8AC3E}">
        <p14:creationId xmlns:p14="http://schemas.microsoft.com/office/powerpoint/2010/main" val="428695585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 blu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5143500"/>
          </a:xfrm>
        </p:spPr>
        <p:txBody>
          <a:bodyPr anchor="ctr">
            <a:normAutofit/>
          </a:bodyPr>
          <a:lstStyle>
            <a:lvl1pPr marL="0" indent="0" algn="ctr">
              <a:buNone/>
              <a:defRPr sz="14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735AFF2F-A477-40DD-9D5D-27D2519027E7}"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8825" y="4832472"/>
            <a:ext cx="493740" cy="141430"/>
          </a:xfrm>
          <a:prstGeom prst="rect">
            <a:avLst/>
          </a:prstGeom>
        </p:spPr>
      </p:pic>
      <p:sp>
        <p:nvSpPr>
          <p:cNvPr id="2" name="Footer Placeholder 1"/>
          <p:cNvSpPr>
            <a:spLocks noGrp="1"/>
          </p:cNvSpPr>
          <p:nvPr>
            <p:ph type="ftr" sz="quarter" idx="13"/>
          </p:nvPr>
        </p:nvSpPr>
        <p:spPr/>
        <p:txBody>
          <a:bodyPr/>
          <a:lstStyle>
            <a:lvl1pPr>
              <a:defRPr>
                <a:solidFill>
                  <a:schemeClr val="bg1"/>
                </a:solidFill>
              </a:defRPr>
            </a:lvl1pPr>
          </a:lstStyle>
          <a:p>
            <a:r>
              <a:rPr lang="en-US" dirty="0" smtClean="0"/>
              <a:t>NATIONAL RESEARCH COUNCIL CANADA</a:t>
            </a:r>
            <a:endParaRPr lang="en-US" dirty="0"/>
          </a:p>
        </p:txBody>
      </p:sp>
    </p:spTree>
    <p:extLst>
      <p:ext uri="{BB962C8B-B14F-4D97-AF65-F5344CB8AC3E}">
        <p14:creationId xmlns:p14="http://schemas.microsoft.com/office/powerpoint/2010/main" val="292607983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 blue ">
    <p:bg>
      <p:bgPr>
        <a:solidFill>
          <a:srgbClr val="004466"/>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bg1"/>
                </a:solidFill>
              </a:defRPr>
            </a:lvl1pPr>
          </a:lstStyle>
          <a:p>
            <a:fld id="{77E68ECE-59D7-452D-8595-BBB947F3BD2D}"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8825" y="4832472"/>
            <a:ext cx="493740" cy="141430"/>
          </a:xfrm>
          <a:prstGeom prst="rect">
            <a:avLst/>
          </a:prstGeom>
        </p:spPr>
      </p:pic>
      <p:sp>
        <p:nvSpPr>
          <p:cNvPr id="2" name="Footer Placeholder 1"/>
          <p:cNvSpPr>
            <a:spLocks noGrp="1"/>
          </p:cNvSpPr>
          <p:nvPr>
            <p:ph type="ftr" sz="quarter" idx="12"/>
          </p:nvPr>
        </p:nvSpPr>
        <p:spPr/>
        <p:txBody>
          <a:bodyPr/>
          <a:lstStyle>
            <a:lvl1pPr>
              <a:defRPr>
                <a:solidFill>
                  <a:schemeClr val="bg1"/>
                </a:solidFill>
              </a:defRPr>
            </a:lvl1pPr>
          </a:lstStyle>
          <a:p>
            <a:r>
              <a:rPr lang="en-US" dirty="0" smtClean="0"/>
              <a:t>NATIONAL RESEARCH COUNCIL CANADA</a:t>
            </a:r>
            <a:endParaRPr lang="en-US" dirty="0"/>
          </a:p>
        </p:txBody>
      </p:sp>
    </p:spTree>
    <p:extLst>
      <p:ext uri="{BB962C8B-B14F-4D97-AF65-F5344CB8AC3E}">
        <p14:creationId xmlns:p14="http://schemas.microsoft.com/office/powerpoint/2010/main" val="338855669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
    <p:bg>
      <p:bgPr>
        <a:solidFill>
          <a:srgbClr val="004466"/>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77E68ECE-59D7-452D-8595-BBB947F3BD2D}" type="slidenum">
              <a:rPr lang="en-US" smtClean="0"/>
              <a:pPr/>
              <a:t>‹#›</a:t>
            </a:fld>
            <a:endParaRPr lang="en-US" dirty="0"/>
          </a:p>
        </p:txBody>
      </p:sp>
      <p:sp>
        <p:nvSpPr>
          <p:cNvPr id="3" name="Media Placeholder 2"/>
          <p:cNvSpPr>
            <a:spLocks noGrp="1"/>
          </p:cNvSpPr>
          <p:nvPr>
            <p:ph type="media" sz="quarter" idx="12"/>
          </p:nvPr>
        </p:nvSpPr>
        <p:spPr>
          <a:xfrm>
            <a:off x="0" y="0"/>
            <a:ext cx="9144000" cy="5143500"/>
          </a:xfrm>
        </p:spPr>
        <p:txBody>
          <a:bodyPr anchor="ctr"/>
          <a:lstStyle>
            <a:lvl1pPr algn="ctr">
              <a:defRPr>
                <a:solidFill>
                  <a:schemeClr val="tx2">
                    <a:lumMod val="40000"/>
                    <a:lumOff val="60000"/>
                  </a:schemeClr>
                </a:solidFill>
              </a:defRPr>
            </a:lvl1pPr>
          </a:lstStyle>
          <a:p>
            <a:r>
              <a:rPr lang="en-US" smtClean="0"/>
              <a:t>Click icon to add media</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8825" y="4832472"/>
            <a:ext cx="493740" cy="141430"/>
          </a:xfrm>
          <a:prstGeom prst="rect">
            <a:avLst/>
          </a:prstGeom>
        </p:spPr>
      </p:pic>
      <p:sp>
        <p:nvSpPr>
          <p:cNvPr id="2" name="Footer Placeholder 1"/>
          <p:cNvSpPr>
            <a:spLocks noGrp="1"/>
          </p:cNvSpPr>
          <p:nvPr>
            <p:ph type="ftr" sz="quarter" idx="13"/>
          </p:nvPr>
        </p:nvSpPr>
        <p:spPr/>
        <p:txBody>
          <a:bodyPr/>
          <a:lstStyle>
            <a:lvl1pPr>
              <a:defRPr>
                <a:solidFill>
                  <a:schemeClr val="bg1"/>
                </a:solidFill>
              </a:defRPr>
            </a:lvl1pPr>
          </a:lstStyle>
          <a:p>
            <a:r>
              <a:rPr lang="en-US" dirty="0" smtClean="0"/>
              <a:t>NATIONAL RESEARCH COUNCIL CANADA</a:t>
            </a:r>
            <a:endParaRPr lang="en-US" dirty="0"/>
          </a:p>
        </p:txBody>
      </p:sp>
    </p:spTree>
    <p:extLst>
      <p:ext uri="{BB962C8B-B14F-4D97-AF65-F5344CB8AC3E}">
        <p14:creationId xmlns:p14="http://schemas.microsoft.com/office/powerpoint/2010/main" val="336252499"/>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843583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End - blu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5450" y="1706136"/>
            <a:ext cx="5642841" cy="1102519"/>
          </a:xfrm>
        </p:spPr>
        <p:txBody>
          <a:bodyPr lIns="0" tIns="0" rIns="0" bIns="0" anchor="b">
            <a:noAutofit/>
          </a:bodyPr>
          <a:lstStyle>
            <a:lvl1pPr algn="l">
              <a:defRPr sz="4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25450" y="2914650"/>
            <a:ext cx="5179343" cy="1314450"/>
          </a:xfrm>
        </p:spPr>
        <p:txBody>
          <a:bodyPr lIns="0" tIns="0" rIns="0" bIns="0">
            <a:noAutofit/>
          </a:bodyPr>
          <a:lstStyle>
            <a:lvl1pPr marL="0" indent="0" algn="l">
              <a:buNone/>
              <a:defRPr sz="1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425449" y="189598"/>
            <a:ext cx="941877" cy="149844"/>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71576" y="193830"/>
            <a:ext cx="1551737" cy="141380"/>
          </a:xfrm>
          <a:prstGeom prst="rect">
            <a:avLst/>
          </a:prstGeom>
        </p:spPr>
      </p:pic>
    </p:spTree>
    <p:extLst>
      <p:ext uri="{BB962C8B-B14F-4D97-AF65-F5344CB8AC3E}">
        <p14:creationId xmlns:p14="http://schemas.microsoft.com/office/powerpoint/2010/main" val="386315581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dirty="0"/>
          </a:p>
        </p:txBody>
      </p:sp>
    </p:spTree>
    <p:extLst>
      <p:ext uri="{BB962C8B-B14F-4D97-AF65-F5344CB8AC3E}">
        <p14:creationId xmlns:p14="http://schemas.microsoft.com/office/powerpoint/2010/main" val="346239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 Agenda - blue ">
    <p:bg>
      <p:bgPr>
        <a:solidFill>
          <a:srgbClr val="00446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77E68ECE-59D7-452D-8595-BBB947F3BD2D}" type="slidenum">
              <a:rPr lang="en-US" smtClean="0"/>
              <a:pPr/>
              <a:t>‹#›</a:t>
            </a:fld>
            <a:endParaRPr lang="en-US" dirty="0"/>
          </a:p>
        </p:txBody>
      </p:sp>
      <p:sp>
        <p:nvSpPr>
          <p:cNvPr id="7" name="Text Placeholder 6"/>
          <p:cNvSpPr>
            <a:spLocks noGrp="1"/>
          </p:cNvSpPr>
          <p:nvPr>
            <p:ph type="body" sz="quarter" idx="13"/>
          </p:nvPr>
        </p:nvSpPr>
        <p:spPr>
          <a:xfrm>
            <a:off x="430213" y="290513"/>
            <a:ext cx="6726237" cy="4476750"/>
          </a:xfrm>
        </p:spPr>
        <p:txBody>
          <a:bodyPr anchor="ctr"/>
          <a:lstStyle>
            <a:lvl1pPr marL="342900" indent="-342900">
              <a:spcBef>
                <a:spcPts val="600"/>
              </a:spcBef>
              <a:spcAft>
                <a:spcPts val="0"/>
              </a:spcAft>
              <a:buClr>
                <a:schemeClr val="bg1"/>
              </a:buClr>
              <a:buFont typeface="+mj-lt"/>
              <a:buAutoNum type="arabicPeriod"/>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8825" y="4832472"/>
            <a:ext cx="493740" cy="141430"/>
          </a:xfrm>
          <a:prstGeom prst="rect">
            <a:avLst/>
          </a:prstGeom>
        </p:spPr>
      </p:pic>
      <p:sp>
        <p:nvSpPr>
          <p:cNvPr id="2" name="Footer Placeholder 1"/>
          <p:cNvSpPr>
            <a:spLocks noGrp="1"/>
          </p:cNvSpPr>
          <p:nvPr>
            <p:ph type="ftr" sz="quarter" idx="14"/>
          </p:nvPr>
        </p:nvSpPr>
        <p:spPr/>
        <p:txBody>
          <a:bodyPr/>
          <a:lstStyle>
            <a:lvl1pPr>
              <a:defRPr>
                <a:solidFill>
                  <a:schemeClr val="bg1"/>
                </a:solidFill>
              </a:defRPr>
            </a:lvl1pPr>
          </a:lstStyle>
          <a:p>
            <a:r>
              <a:rPr lang="en-US" dirty="0" smtClean="0"/>
              <a:t>NATIONAL RESEARCH COUNCIL CANADA</a:t>
            </a:r>
            <a:endParaRPr lang="en-US" dirty="0"/>
          </a:p>
        </p:txBody>
      </p:sp>
    </p:spTree>
    <p:extLst>
      <p:ext uri="{BB962C8B-B14F-4D97-AF65-F5344CB8AC3E}">
        <p14:creationId xmlns:p14="http://schemas.microsoft.com/office/powerpoint/2010/main" val="385166523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 blue ">
    <p:bg>
      <p:bgPr>
        <a:solidFill>
          <a:srgbClr val="004466"/>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1513" y="0"/>
            <a:ext cx="1833993" cy="5143500"/>
          </a:xfrm>
          <a:prstGeom prst="rect">
            <a:avLst/>
          </a:prstGeom>
        </p:spPr>
      </p:pic>
      <p:sp>
        <p:nvSpPr>
          <p:cNvPr id="2" name="Title 1"/>
          <p:cNvSpPr>
            <a:spLocks noGrp="1"/>
          </p:cNvSpPr>
          <p:nvPr>
            <p:ph type="title"/>
          </p:nvPr>
        </p:nvSpPr>
        <p:spPr>
          <a:xfrm>
            <a:off x="425450" y="1143160"/>
            <a:ext cx="6477001" cy="1555028"/>
          </a:xfrm>
        </p:spPr>
        <p:txBody>
          <a:bodyPr lIns="0" tIns="0" rIns="0" bIns="0" anchor="b">
            <a:noAutofit/>
          </a:bodyPr>
          <a:lstStyle>
            <a:lvl1pPr algn="l">
              <a:defRPr sz="28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25450" y="2804492"/>
            <a:ext cx="6477001" cy="1125140"/>
          </a:xfrm>
        </p:spPr>
        <p:txBody>
          <a:bodyPr lIns="0" tIns="0" rIns="0" bIns="0" anchor="t">
            <a:noAutofit/>
          </a:bodyPr>
          <a:lstStyle>
            <a:lvl1pPr marL="0" indent="0">
              <a:buNone/>
              <a:defRPr sz="1700">
                <a:solidFill>
                  <a:schemeClr val="tx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7E68ECE-59D7-452D-8595-BBB947F3BD2D}" type="slidenum">
              <a:rPr lang="en-US" smtClean="0"/>
              <a:pPr/>
              <a:t>‹#›</a:t>
            </a:fld>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8825" y="4832472"/>
            <a:ext cx="493740" cy="141430"/>
          </a:xfrm>
          <a:prstGeom prst="rect">
            <a:avLst/>
          </a:prstGeom>
        </p:spPr>
      </p:pic>
      <p:sp>
        <p:nvSpPr>
          <p:cNvPr id="4" name="Footer Placeholder 3"/>
          <p:cNvSpPr>
            <a:spLocks noGrp="1"/>
          </p:cNvSpPr>
          <p:nvPr>
            <p:ph type="ftr" sz="quarter" idx="13"/>
          </p:nvPr>
        </p:nvSpPr>
        <p:spPr/>
        <p:txBody>
          <a:bodyPr/>
          <a:lstStyle>
            <a:lvl1pPr>
              <a:defRPr>
                <a:solidFill>
                  <a:schemeClr val="bg1"/>
                </a:solidFill>
              </a:defRPr>
            </a:lvl1pPr>
          </a:lstStyle>
          <a:p>
            <a:r>
              <a:rPr lang="en-US" dirty="0" smtClean="0"/>
              <a:t>NATIONAL RESEARCH COUNCIL CANADA</a:t>
            </a:r>
            <a:endParaRPr lang="en-US" dirty="0"/>
          </a:p>
        </p:txBody>
      </p:sp>
    </p:spTree>
    <p:extLst>
      <p:ext uri="{BB962C8B-B14F-4D97-AF65-F5344CB8AC3E}">
        <p14:creationId xmlns:p14="http://schemas.microsoft.com/office/powerpoint/2010/main" val="162381020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blue">
    <p:spTree>
      <p:nvGrpSpPr>
        <p:cNvPr id="1" name=""/>
        <p:cNvGrpSpPr/>
        <p:nvPr/>
      </p:nvGrpSpPr>
      <p:grpSpPr>
        <a:xfrm>
          <a:off x="0" y="0"/>
          <a:ext cx="0" cy="0"/>
          <a:chOff x="0" y="0"/>
          <a:chExt cx="0" cy="0"/>
        </a:xfrm>
      </p:grpSpPr>
      <p:sp>
        <p:nvSpPr>
          <p:cNvPr id="16" name="Rectangle 15"/>
          <p:cNvSpPr/>
          <p:nvPr userDrawn="1"/>
        </p:nvSpPr>
        <p:spPr>
          <a:xfrm>
            <a:off x="0" y="0"/>
            <a:ext cx="9144000" cy="1141111"/>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p:cNvSpPr>
            <a:spLocks noGrp="1"/>
          </p:cNvSpPr>
          <p:nvPr>
            <p:ph type="title"/>
          </p:nvPr>
        </p:nvSpPr>
        <p:spPr/>
        <p:txBody>
          <a:bodyPr/>
          <a:lstStyle>
            <a:lvl1pPr>
              <a:defRPr>
                <a:solidFill>
                  <a:schemeClr val="accent2"/>
                </a:solidFill>
              </a:defRPr>
            </a:lvl1p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77E68ECE-59D7-452D-8595-BBB947F3BD2D}" type="slidenum">
              <a:rPr lang="en-US" smtClean="0"/>
              <a:pPr/>
              <a:t>‹#›</a:t>
            </a:fld>
            <a:endParaRPr lang="en-US" dirty="0"/>
          </a:p>
        </p:txBody>
      </p:sp>
      <p:sp>
        <p:nvSpPr>
          <p:cNvPr id="5" name="Text Placeholder 4"/>
          <p:cNvSpPr>
            <a:spLocks noGrp="1"/>
          </p:cNvSpPr>
          <p:nvPr>
            <p:ph type="body" sz="quarter" idx="13"/>
          </p:nvPr>
        </p:nvSpPr>
        <p:spPr>
          <a:xfrm>
            <a:off x="430213" y="1430338"/>
            <a:ext cx="6892925" cy="298767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8825" y="4832472"/>
            <a:ext cx="493740" cy="14143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13653" y="0"/>
            <a:ext cx="2881706" cy="5143500"/>
          </a:xfrm>
          <a:prstGeom prst="rect">
            <a:avLst/>
          </a:prstGeom>
        </p:spPr>
      </p:pic>
      <p:sp>
        <p:nvSpPr>
          <p:cNvPr id="3" name="Footer Placeholder 2"/>
          <p:cNvSpPr>
            <a:spLocks noGrp="1"/>
          </p:cNvSpPr>
          <p:nvPr>
            <p:ph type="ftr" sz="quarter" idx="14"/>
          </p:nvPr>
        </p:nvSpPr>
        <p:spPr/>
        <p:txBody>
          <a:bodyPr/>
          <a:lstStyle/>
          <a:p>
            <a:r>
              <a:rPr lang="en-US" smtClean="0"/>
              <a:t>NATIONAL RESEARCH COUNCIL CANADA</a:t>
            </a:r>
            <a:endParaRPr lang="en-US" dirty="0"/>
          </a:p>
        </p:txBody>
      </p:sp>
    </p:spTree>
    <p:extLst>
      <p:ext uri="{BB962C8B-B14F-4D97-AF65-F5344CB8AC3E}">
        <p14:creationId xmlns:p14="http://schemas.microsoft.com/office/powerpoint/2010/main" val="5432446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picture - blue ">
    <p:spTree>
      <p:nvGrpSpPr>
        <p:cNvPr id="1" name=""/>
        <p:cNvGrpSpPr/>
        <p:nvPr/>
      </p:nvGrpSpPr>
      <p:grpSpPr>
        <a:xfrm>
          <a:off x="0" y="0"/>
          <a:ext cx="0" cy="0"/>
          <a:chOff x="0" y="0"/>
          <a:chExt cx="0" cy="0"/>
        </a:xfrm>
      </p:grpSpPr>
      <p:sp>
        <p:nvSpPr>
          <p:cNvPr id="16" name="Rectangle 15"/>
          <p:cNvSpPr/>
          <p:nvPr userDrawn="1"/>
        </p:nvSpPr>
        <p:spPr>
          <a:xfrm>
            <a:off x="0" y="0"/>
            <a:ext cx="9144000" cy="1141111"/>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3653" y="0"/>
            <a:ext cx="2881706" cy="5143500"/>
          </a:xfrm>
          <a:prstGeom prst="rect">
            <a:avLst/>
          </a:prstGeom>
        </p:spPr>
      </p:pic>
      <p:sp>
        <p:nvSpPr>
          <p:cNvPr id="2" name="Title 1"/>
          <p:cNvSpPr>
            <a:spLocks noGrp="1"/>
          </p:cNvSpPr>
          <p:nvPr>
            <p:ph type="title"/>
          </p:nvPr>
        </p:nvSpPr>
        <p:spPr/>
        <p:txBody>
          <a:bodyPr/>
          <a:lstStyle>
            <a:lvl1pPr>
              <a:defRPr>
                <a:solidFill>
                  <a:schemeClr val="accent2"/>
                </a:solidFill>
              </a:defRPr>
            </a:lvl1p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77E68ECE-59D7-452D-8595-BBB947F3BD2D}" type="slidenum">
              <a:rPr lang="en-US" smtClean="0"/>
              <a:pPr/>
              <a:t>‹#›</a:t>
            </a:fld>
            <a:endParaRPr lang="en-US" dirty="0"/>
          </a:p>
        </p:txBody>
      </p:sp>
      <p:sp>
        <p:nvSpPr>
          <p:cNvPr id="8" name="Picture Placeholder 10"/>
          <p:cNvSpPr>
            <a:spLocks noGrp="1" noChangeAspect="1"/>
          </p:cNvSpPr>
          <p:nvPr>
            <p:ph type="pic" sz="quarter" idx="13"/>
          </p:nvPr>
        </p:nvSpPr>
        <p:spPr>
          <a:xfrm>
            <a:off x="6186685" y="1641001"/>
            <a:ext cx="2560320" cy="2560320"/>
          </a:xfrm>
          <a:prstGeom prst="ellipse">
            <a:avLst/>
          </a:prstGeom>
        </p:spPr>
        <p:txBody>
          <a:bodyPr anchor="ctr"/>
          <a:lstStyle>
            <a:lvl1pPr algn="ctr">
              <a:defRPr>
                <a:solidFill>
                  <a:schemeClr val="bg1">
                    <a:lumMod val="75000"/>
                  </a:schemeClr>
                </a:solidFill>
              </a:defRPr>
            </a:lvl1pPr>
          </a:lstStyle>
          <a:p>
            <a:r>
              <a:rPr lang="en-US" smtClean="0"/>
              <a:t>Click icon to add picture</a:t>
            </a:r>
            <a:endParaRPr lang="en-US" dirty="0"/>
          </a:p>
        </p:txBody>
      </p:sp>
      <p:sp>
        <p:nvSpPr>
          <p:cNvPr id="5" name="Text Placeholder 4"/>
          <p:cNvSpPr>
            <a:spLocks noGrp="1"/>
          </p:cNvSpPr>
          <p:nvPr>
            <p:ph type="body" sz="quarter" idx="14"/>
          </p:nvPr>
        </p:nvSpPr>
        <p:spPr>
          <a:xfrm>
            <a:off x="430213" y="1430338"/>
            <a:ext cx="5351462" cy="297338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8825" y="4832472"/>
            <a:ext cx="493740" cy="141430"/>
          </a:xfrm>
          <a:prstGeom prst="rect">
            <a:avLst/>
          </a:prstGeom>
        </p:spPr>
      </p:pic>
      <p:sp>
        <p:nvSpPr>
          <p:cNvPr id="3" name="Footer Placeholder 2"/>
          <p:cNvSpPr>
            <a:spLocks noGrp="1"/>
          </p:cNvSpPr>
          <p:nvPr>
            <p:ph type="ftr" sz="quarter" idx="15"/>
          </p:nvPr>
        </p:nvSpPr>
        <p:spPr/>
        <p:txBody>
          <a:bodyPr/>
          <a:lstStyle/>
          <a:p>
            <a:r>
              <a:rPr lang="en-US" smtClean="0"/>
              <a:t>NATIONAL RESEARCH COUNCIL CANADA</a:t>
            </a:r>
            <a:endParaRPr lang="en-US" dirty="0"/>
          </a:p>
        </p:txBody>
      </p:sp>
    </p:spTree>
    <p:extLst>
      <p:ext uri="{BB962C8B-B14F-4D97-AF65-F5344CB8AC3E}">
        <p14:creationId xmlns:p14="http://schemas.microsoft.com/office/powerpoint/2010/main" val="130463221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no curved lines - blue">
    <p:spTree>
      <p:nvGrpSpPr>
        <p:cNvPr id="1" name=""/>
        <p:cNvGrpSpPr/>
        <p:nvPr/>
      </p:nvGrpSpPr>
      <p:grpSpPr>
        <a:xfrm>
          <a:off x="0" y="0"/>
          <a:ext cx="0" cy="0"/>
          <a:chOff x="0" y="0"/>
          <a:chExt cx="0" cy="0"/>
        </a:xfrm>
      </p:grpSpPr>
      <p:sp>
        <p:nvSpPr>
          <p:cNvPr id="13" name="Rectangle 12"/>
          <p:cNvSpPr/>
          <p:nvPr userDrawn="1"/>
        </p:nvSpPr>
        <p:spPr>
          <a:xfrm>
            <a:off x="0" y="0"/>
            <a:ext cx="9144000" cy="1141111"/>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p:cNvSpPr>
            <a:spLocks noGrp="1"/>
          </p:cNvSpPr>
          <p:nvPr>
            <p:ph type="title"/>
          </p:nvPr>
        </p:nvSpPr>
        <p:spPr>
          <a:xfrm>
            <a:off x="426245" y="256358"/>
            <a:ext cx="8184969" cy="753439"/>
          </a:xfrm>
        </p:spPr>
        <p:txBody>
          <a:bodyPr/>
          <a:lstStyle>
            <a:lvl1pPr>
              <a:defRPr>
                <a:solidFill>
                  <a:schemeClr val="accent2"/>
                </a:solidFill>
              </a:defRPr>
            </a:lvl1p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77E68ECE-59D7-452D-8595-BBB947F3BD2D}" type="slidenum">
              <a:rPr lang="en-US" smtClean="0"/>
              <a:pPr/>
              <a:t>‹#›</a:t>
            </a:fld>
            <a:endParaRPr lang="en-US" dirty="0"/>
          </a:p>
        </p:txBody>
      </p:sp>
      <p:sp>
        <p:nvSpPr>
          <p:cNvPr id="10" name="Text Placeholder 9"/>
          <p:cNvSpPr>
            <a:spLocks noGrp="1"/>
          </p:cNvSpPr>
          <p:nvPr>
            <p:ph type="body" sz="quarter" idx="12"/>
          </p:nvPr>
        </p:nvSpPr>
        <p:spPr>
          <a:xfrm>
            <a:off x="428264" y="1431925"/>
            <a:ext cx="8185913" cy="2973388"/>
          </a:xfrm>
        </p:spPr>
        <p:txBody>
          <a:bodyPr/>
          <a:lstStyle>
            <a:lvl1pPr>
              <a:lnSpc>
                <a:spcPct val="100000"/>
              </a:lnSpc>
              <a:defRPr>
                <a:solidFill>
                  <a:schemeClr val="tx2"/>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8825" y="4832472"/>
            <a:ext cx="493740" cy="141430"/>
          </a:xfrm>
          <a:prstGeom prst="rect">
            <a:avLst/>
          </a:prstGeom>
        </p:spPr>
      </p:pic>
      <p:sp>
        <p:nvSpPr>
          <p:cNvPr id="3" name="Footer Placeholder 2"/>
          <p:cNvSpPr>
            <a:spLocks noGrp="1"/>
          </p:cNvSpPr>
          <p:nvPr>
            <p:ph type="ftr" sz="quarter" idx="13"/>
          </p:nvPr>
        </p:nvSpPr>
        <p:spPr/>
        <p:txBody>
          <a:bodyPr/>
          <a:lstStyle/>
          <a:p>
            <a:r>
              <a:rPr lang="en-US" smtClean="0"/>
              <a:t>NATIONAL RESEARCH COUNCIL CANADA</a:t>
            </a:r>
            <a:endParaRPr lang="en-US" dirty="0"/>
          </a:p>
        </p:txBody>
      </p:sp>
    </p:spTree>
    <p:extLst>
      <p:ext uri="{BB962C8B-B14F-4D97-AF65-F5344CB8AC3E}">
        <p14:creationId xmlns:p14="http://schemas.microsoft.com/office/powerpoint/2010/main" val="185841681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blue ">
    <p:bg>
      <p:bgPr>
        <a:solidFill>
          <a:srgbClr val="004466"/>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1513" y="0"/>
            <a:ext cx="1833993" cy="5143500"/>
          </a:xfrm>
          <a:prstGeom prst="rect">
            <a:avLst/>
          </a:prstGeom>
        </p:spPr>
      </p:pic>
      <p:sp>
        <p:nvSpPr>
          <p:cNvPr id="16" name="Rectangle 15"/>
          <p:cNvSpPr/>
          <p:nvPr userDrawn="1"/>
        </p:nvSpPr>
        <p:spPr>
          <a:xfrm>
            <a:off x="0" y="0"/>
            <a:ext cx="9144000" cy="1141111"/>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77E68ECE-59D7-452D-8595-BBB947F3BD2D}" type="slidenum">
              <a:rPr lang="en-US" smtClean="0"/>
              <a:pPr/>
              <a:t>‹#›</a:t>
            </a:fld>
            <a:endParaRPr lang="en-US" dirty="0"/>
          </a:p>
        </p:txBody>
      </p:sp>
      <p:sp>
        <p:nvSpPr>
          <p:cNvPr id="10" name="Text Placeholder 9"/>
          <p:cNvSpPr>
            <a:spLocks noGrp="1"/>
          </p:cNvSpPr>
          <p:nvPr>
            <p:ph type="body" sz="quarter" idx="12"/>
          </p:nvPr>
        </p:nvSpPr>
        <p:spPr>
          <a:xfrm>
            <a:off x="428265" y="1431925"/>
            <a:ext cx="6886935" cy="2973388"/>
          </a:xfrm>
        </p:spPr>
        <p:txBody>
          <a:bodyPr/>
          <a:lstStyle>
            <a:lvl1pPr>
              <a:lnSpc>
                <a:spcPct val="100000"/>
              </a:lnSpc>
              <a:defRPr>
                <a:solidFill>
                  <a:schemeClr val="tx2">
                    <a:lumMod val="40000"/>
                    <a:lumOff val="60000"/>
                  </a:schemeClr>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8825" y="4832472"/>
            <a:ext cx="493740" cy="141430"/>
          </a:xfrm>
          <a:prstGeom prst="rect">
            <a:avLst/>
          </a:prstGeom>
        </p:spPr>
      </p:pic>
      <p:sp>
        <p:nvSpPr>
          <p:cNvPr id="3" name="Footer Placeholder 2"/>
          <p:cNvSpPr>
            <a:spLocks noGrp="1"/>
          </p:cNvSpPr>
          <p:nvPr>
            <p:ph type="ftr" sz="quarter" idx="13"/>
          </p:nvPr>
        </p:nvSpPr>
        <p:spPr/>
        <p:txBody>
          <a:bodyPr/>
          <a:lstStyle>
            <a:lvl1pPr>
              <a:defRPr>
                <a:solidFill>
                  <a:schemeClr val="bg1"/>
                </a:solidFill>
              </a:defRPr>
            </a:lvl1pPr>
          </a:lstStyle>
          <a:p>
            <a:r>
              <a:rPr lang="en-US" dirty="0" smtClean="0"/>
              <a:t>NATIONAL RESEARCH COUNCIL CANADA</a:t>
            </a:r>
            <a:endParaRPr lang="en-US" dirty="0"/>
          </a:p>
        </p:txBody>
      </p:sp>
    </p:spTree>
    <p:extLst>
      <p:ext uri="{BB962C8B-B14F-4D97-AF65-F5344CB8AC3E}">
        <p14:creationId xmlns:p14="http://schemas.microsoft.com/office/powerpoint/2010/main" val="2348128394"/>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picture - blue">
    <p:bg>
      <p:bgPr>
        <a:solidFill>
          <a:srgbClr val="004466"/>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1513" y="0"/>
            <a:ext cx="1833993" cy="5143500"/>
          </a:xfrm>
          <a:prstGeom prst="rect">
            <a:avLst/>
          </a:prstGeom>
        </p:spPr>
      </p:pic>
      <p:sp>
        <p:nvSpPr>
          <p:cNvPr id="16" name="Rectangle 15"/>
          <p:cNvSpPr/>
          <p:nvPr userDrawn="1"/>
        </p:nvSpPr>
        <p:spPr>
          <a:xfrm>
            <a:off x="0" y="0"/>
            <a:ext cx="9144000" cy="1141111"/>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77E68ECE-59D7-452D-8595-BBB947F3BD2D}" type="slidenum">
              <a:rPr lang="en-US" smtClean="0"/>
              <a:pPr/>
              <a:t>‹#›</a:t>
            </a:fld>
            <a:endParaRPr lang="en-US" dirty="0"/>
          </a:p>
        </p:txBody>
      </p:sp>
      <p:sp>
        <p:nvSpPr>
          <p:cNvPr id="10" name="Text Placeholder 9"/>
          <p:cNvSpPr>
            <a:spLocks noGrp="1"/>
          </p:cNvSpPr>
          <p:nvPr>
            <p:ph type="body" sz="quarter" idx="12"/>
          </p:nvPr>
        </p:nvSpPr>
        <p:spPr>
          <a:xfrm>
            <a:off x="428265" y="1431925"/>
            <a:ext cx="5624319" cy="2973388"/>
          </a:xfrm>
        </p:spPr>
        <p:txBody>
          <a:bodyPr/>
          <a:lstStyle>
            <a:lvl1pPr>
              <a:lnSpc>
                <a:spcPct val="100000"/>
              </a:lnSpc>
              <a:defRPr>
                <a:solidFill>
                  <a:schemeClr val="tx2">
                    <a:lumMod val="40000"/>
                    <a:lumOff val="60000"/>
                  </a:schemeClr>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10"/>
          <p:cNvSpPr>
            <a:spLocks noGrp="1" noChangeAspect="1"/>
          </p:cNvSpPr>
          <p:nvPr>
            <p:ph type="pic" sz="quarter" idx="13"/>
          </p:nvPr>
        </p:nvSpPr>
        <p:spPr>
          <a:xfrm>
            <a:off x="6186685" y="1641001"/>
            <a:ext cx="2560320" cy="2560320"/>
          </a:xfrm>
          <a:prstGeom prst="ellipse">
            <a:avLst/>
          </a:prstGeom>
        </p:spPr>
        <p:txBody>
          <a:bodyPr anchor="ctr">
            <a:normAutofit/>
          </a:bodyPr>
          <a:lstStyle>
            <a:lvl1pPr algn="ctr">
              <a:defRPr sz="1200">
                <a:solidFill>
                  <a:schemeClr val="bg1">
                    <a:lumMod val="75000"/>
                  </a:schemeClr>
                </a:solidFill>
              </a:defRPr>
            </a:lvl1pPr>
          </a:lstStyle>
          <a:p>
            <a:r>
              <a:rPr lang="en-US" smtClean="0"/>
              <a:t>Click icon to add picture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8825" y="4832472"/>
            <a:ext cx="493740" cy="141430"/>
          </a:xfrm>
          <a:prstGeom prst="rect">
            <a:avLst/>
          </a:prstGeom>
        </p:spPr>
      </p:pic>
      <p:sp>
        <p:nvSpPr>
          <p:cNvPr id="3" name="Footer Placeholder 2"/>
          <p:cNvSpPr>
            <a:spLocks noGrp="1"/>
          </p:cNvSpPr>
          <p:nvPr>
            <p:ph type="ftr" sz="quarter" idx="14"/>
          </p:nvPr>
        </p:nvSpPr>
        <p:spPr/>
        <p:txBody>
          <a:bodyPr/>
          <a:lstStyle>
            <a:lvl1pPr>
              <a:defRPr>
                <a:solidFill>
                  <a:schemeClr val="bg1"/>
                </a:solidFill>
              </a:defRPr>
            </a:lvl1pPr>
          </a:lstStyle>
          <a:p>
            <a:r>
              <a:rPr lang="en-US" dirty="0" smtClean="0"/>
              <a:t>NATIONAL RESEARCH COUNCIL CANADA</a:t>
            </a:r>
            <a:endParaRPr lang="en-US" dirty="0"/>
          </a:p>
        </p:txBody>
      </p:sp>
    </p:spTree>
    <p:extLst>
      <p:ext uri="{BB962C8B-B14F-4D97-AF65-F5344CB8AC3E}">
        <p14:creationId xmlns:p14="http://schemas.microsoft.com/office/powerpoint/2010/main" val="101761279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no curved lines - blue ">
    <p:bg>
      <p:bgPr>
        <a:solidFill>
          <a:srgbClr val="004466"/>
        </a:solidFill>
        <a:effectLst/>
      </p:bgPr>
    </p:bg>
    <p:spTree>
      <p:nvGrpSpPr>
        <p:cNvPr id="1" name=""/>
        <p:cNvGrpSpPr/>
        <p:nvPr/>
      </p:nvGrpSpPr>
      <p:grpSpPr>
        <a:xfrm>
          <a:off x="0" y="0"/>
          <a:ext cx="0" cy="0"/>
          <a:chOff x="0" y="0"/>
          <a:chExt cx="0" cy="0"/>
        </a:xfrm>
      </p:grpSpPr>
      <p:sp>
        <p:nvSpPr>
          <p:cNvPr id="17" name="Rectangle 16"/>
          <p:cNvSpPr/>
          <p:nvPr userDrawn="1"/>
        </p:nvSpPr>
        <p:spPr>
          <a:xfrm>
            <a:off x="0" y="0"/>
            <a:ext cx="9144000" cy="1141111"/>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p:cNvSpPr>
            <a:spLocks noGrp="1"/>
          </p:cNvSpPr>
          <p:nvPr>
            <p:ph type="title"/>
          </p:nvPr>
        </p:nvSpPr>
        <p:spPr>
          <a:xfrm>
            <a:off x="426245" y="256358"/>
            <a:ext cx="8191657" cy="753439"/>
          </a:xfrm>
        </p:spPr>
        <p:txBody>
          <a:bodyPr/>
          <a:lstStyle>
            <a:lvl1pPr>
              <a:defRPr>
                <a:solidFill>
                  <a:schemeClr val="bg1"/>
                </a:solidFill>
              </a:defRPr>
            </a:lvl1p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77E68ECE-59D7-452D-8595-BBB947F3BD2D}" type="slidenum">
              <a:rPr lang="en-US" smtClean="0"/>
              <a:pPr/>
              <a:t>‹#›</a:t>
            </a:fld>
            <a:endParaRPr lang="en-US" dirty="0"/>
          </a:p>
        </p:txBody>
      </p:sp>
      <p:sp>
        <p:nvSpPr>
          <p:cNvPr id="10" name="Text Placeholder 9"/>
          <p:cNvSpPr>
            <a:spLocks noGrp="1"/>
          </p:cNvSpPr>
          <p:nvPr>
            <p:ph type="body" sz="quarter" idx="12"/>
          </p:nvPr>
        </p:nvSpPr>
        <p:spPr>
          <a:xfrm>
            <a:off x="428265" y="1431925"/>
            <a:ext cx="8185912" cy="2973388"/>
          </a:xfrm>
        </p:spPr>
        <p:txBody>
          <a:bodyPr/>
          <a:lstStyle>
            <a:lvl1pPr>
              <a:defRPr>
                <a:solidFill>
                  <a:schemeClr val="tx2">
                    <a:lumMod val="40000"/>
                    <a:lumOff val="6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8825" y="4832472"/>
            <a:ext cx="493740" cy="141430"/>
          </a:xfrm>
          <a:prstGeom prst="rect">
            <a:avLst/>
          </a:prstGeom>
        </p:spPr>
      </p:pic>
      <p:sp>
        <p:nvSpPr>
          <p:cNvPr id="3" name="Footer Placeholder 2"/>
          <p:cNvSpPr>
            <a:spLocks noGrp="1"/>
          </p:cNvSpPr>
          <p:nvPr>
            <p:ph type="ftr" sz="quarter" idx="13"/>
          </p:nvPr>
        </p:nvSpPr>
        <p:spPr/>
        <p:txBody>
          <a:bodyPr/>
          <a:lstStyle>
            <a:lvl1pPr>
              <a:defRPr>
                <a:solidFill>
                  <a:schemeClr val="bg1"/>
                </a:solidFill>
              </a:defRPr>
            </a:lvl1pPr>
          </a:lstStyle>
          <a:p>
            <a:r>
              <a:rPr lang="en-US" dirty="0" smtClean="0"/>
              <a:t>NATIONAL RESEARCH COUNCIL CANADA</a:t>
            </a:r>
            <a:endParaRPr lang="en-US" dirty="0"/>
          </a:p>
        </p:txBody>
      </p:sp>
    </p:spTree>
    <p:extLst>
      <p:ext uri="{BB962C8B-B14F-4D97-AF65-F5344CB8AC3E}">
        <p14:creationId xmlns:p14="http://schemas.microsoft.com/office/powerpoint/2010/main" val="3475227524"/>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6246" y="256358"/>
            <a:ext cx="6891768" cy="753439"/>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26246" y="1431925"/>
            <a:ext cx="6891768" cy="316269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686800" y="4767263"/>
            <a:ext cx="457200" cy="273844"/>
          </a:xfrm>
          <a:prstGeom prst="rect">
            <a:avLst/>
          </a:prstGeom>
        </p:spPr>
        <p:txBody>
          <a:bodyPr vert="horz" lIns="91440" tIns="45720" rIns="91440" bIns="45720" rtlCol="0" anchor="ctr"/>
          <a:lstStyle>
            <a:lvl1pPr algn="l">
              <a:defRPr sz="900">
                <a:solidFill>
                  <a:schemeClr val="accent2"/>
                </a:solidFill>
                <a:latin typeface="Arial" panose="020B0604020202020204" pitchFamily="34" charset="0"/>
                <a:cs typeface="Arial" panose="020B0604020202020204" pitchFamily="34" charset="0"/>
              </a:defRPr>
            </a:lvl1pPr>
          </a:lstStyle>
          <a:p>
            <a:fld id="{77E68ECE-59D7-452D-8595-BBB947F3BD2D}" type="slidenum">
              <a:rPr lang="en-US" smtClean="0"/>
              <a:pPr/>
              <a:t>‹#›</a:t>
            </a:fld>
            <a:endParaRPr lang="en-US" dirty="0"/>
          </a:p>
        </p:txBody>
      </p:sp>
      <p:sp>
        <p:nvSpPr>
          <p:cNvPr id="4" name="Footer Placeholder 3"/>
          <p:cNvSpPr>
            <a:spLocks noGrp="1"/>
          </p:cNvSpPr>
          <p:nvPr>
            <p:ph type="ftr" sz="quarter" idx="3"/>
          </p:nvPr>
        </p:nvSpPr>
        <p:spPr>
          <a:xfrm>
            <a:off x="325948" y="4767263"/>
            <a:ext cx="5662117" cy="274637"/>
          </a:xfrm>
          <a:prstGeom prst="rect">
            <a:avLst/>
          </a:prstGeom>
        </p:spPr>
        <p:txBody>
          <a:bodyPr vert="horz" lIns="91440" tIns="45720" rIns="91440" bIns="45720" rtlCol="0" anchor="ctr"/>
          <a:lstStyle>
            <a:lvl1pPr algn="l">
              <a:defRPr sz="800" b="1">
                <a:solidFill>
                  <a:schemeClr val="tx1">
                    <a:tint val="75000"/>
                  </a:schemeClr>
                </a:solidFill>
              </a:defRPr>
            </a:lvl1pPr>
          </a:lstStyle>
          <a:p>
            <a:r>
              <a:rPr lang="en-US" smtClean="0"/>
              <a:t>NATIONAL RESEARCH COUNCIL CANADA</a:t>
            </a:r>
            <a:endParaRPr lang="en-US" dirty="0"/>
          </a:p>
        </p:txBody>
      </p:sp>
    </p:spTree>
    <p:extLst>
      <p:ext uri="{BB962C8B-B14F-4D97-AF65-F5344CB8AC3E}">
        <p14:creationId xmlns:p14="http://schemas.microsoft.com/office/powerpoint/2010/main" val="1596477280"/>
      </p:ext>
    </p:extLst>
  </p:cSld>
  <p:clrMap bg1="lt1" tx1="dk1" bg2="lt2" tx2="dk2" accent1="accent1" accent2="accent2" accent3="accent3" accent4="accent4" accent5="accent5" accent6="accent6" hlink="hlink" folHlink="folHlink"/>
  <p:sldLayoutIdLst>
    <p:sldLayoutId id="2147483686" r:id="rId1"/>
    <p:sldLayoutId id="2147483733" r:id="rId2"/>
    <p:sldLayoutId id="2147483687" r:id="rId3"/>
    <p:sldLayoutId id="2147483715" r:id="rId4"/>
    <p:sldLayoutId id="2147483716" r:id="rId5"/>
    <p:sldLayoutId id="2147483717" r:id="rId6"/>
    <p:sldLayoutId id="2147483688" r:id="rId7"/>
    <p:sldLayoutId id="2147483689" r:id="rId8"/>
    <p:sldLayoutId id="2147483690" r:id="rId9"/>
    <p:sldLayoutId id="2147483691" r:id="rId10"/>
    <p:sldLayoutId id="2147483701" r:id="rId11"/>
    <p:sldLayoutId id="2147483734" r:id="rId12"/>
    <p:sldLayoutId id="2147483699" r:id="rId13"/>
    <p:sldLayoutId id="2147483732" r:id="rId14"/>
    <p:sldLayoutId id="2147483735" r:id="rId15"/>
    <p:sldLayoutId id="2147483700" r:id="rId16"/>
    <p:sldLayoutId id="2147483736" r:id="rId17"/>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2800" b="1" kern="1200">
          <a:solidFill>
            <a:schemeClr val="accent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200"/>
        </a:spcBef>
        <a:spcAft>
          <a:spcPts val="600"/>
        </a:spcAft>
        <a:buFont typeface="Arial" panose="020B0604020202020204" pitchFamily="34" charset="0"/>
        <a:buNone/>
        <a:defRPr sz="17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700" kern="1200">
          <a:solidFill>
            <a:srgbClr val="3B495A"/>
          </a:solidFill>
          <a:latin typeface="Arial" panose="020B0604020202020204" pitchFamily="34" charset="0"/>
          <a:ea typeface="+mn-ea"/>
          <a:cs typeface="Arial" panose="020B0604020202020204" pitchFamily="34" charset="0"/>
        </a:defRPr>
      </a:lvl2pPr>
      <a:lvl3pPr marL="228600" indent="-228600" algn="l" defTabSz="914400" rtl="0" eaLnBrk="1" latinLnBrk="0" hangingPunct="1">
        <a:lnSpc>
          <a:spcPct val="100000"/>
        </a:lnSpc>
        <a:spcBef>
          <a:spcPts val="600"/>
        </a:spcBef>
        <a:spcAft>
          <a:spcPts val="600"/>
        </a:spcAft>
        <a:buFont typeface="Arial" panose="020B0604020202020204" pitchFamily="34" charset="0"/>
        <a:buChar char="•"/>
        <a:defRPr sz="1700" kern="1200">
          <a:solidFill>
            <a:srgbClr val="3B495A"/>
          </a:solidFill>
          <a:latin typeface="Arial" panose="020B0604020202020204" pitchFamily="34" charset="0"/>
          <a:ea typeface="+mn-ea"/>
          <a:cs typeface="Arial" panose="020B0604020202020204" pitchFamily="34" charset="0"/>
        </a:defRPr>
      </a:lvl3pPr>
      <a:lvl4pPr marL="5715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4pPr>
      <a:lvl5pPr marL="1027113"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20.wmf"/><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41.wmf"/></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5.wmf"/><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20.wmf"/><Relationship Id="rId4" Type="http://schemas.openxmlformats.org/officeDocument/2006/relationships/image" Target="../media/image5.wmf"/></Relationships>
</file>

<file path=ppt/slides/_rels/slide2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slideLayout" Target="../slideLayouts/slideLayout9.xml"/><Relationship Id="rId7" Type="http://schemas.openxmlformats.org/officeDocument/2006/relationships/image" Target="../media/image14.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notesSlide" Target="../notesSlides/notesSlide3.xml"/><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1.wmf"/><Relationship Id="rId4" Type="http://schemas.openxmlformats.org/officeDocument/2006/relationships/image" Target="../media/image20.wmf"/></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INDUSTRIAL RESEARCH ASSISTANCE PROGRAM (IRAP)</a:t>
            </a:r>
            <a:endParaRPr lang="en-US" dirty="0"/>
          </a:p>
        </p:txBody>
      </p:sp>
      <p:sp>
        <p:nvSpPr>
          <p:cNvPr id="3" name="Subtitle 2"/>
          <p:cNvSpPr>
            <a:spLocks noGrp="1"/>
          </p:cNvSpPr>
          <p:nvPr>
            <p:ph type="subTitle" idx="1"/>
          </p:nvPr>
        </p:nvSpPr>
        <p:spPr/>
        <p:txBody>
          <a:bodyPr/>
          <a:lstStyle/>
          <a:p>
            <a:r>
              <a:rPr lang="da-DK" dirty="0" smtClean="0"/>
              <a:t>Helping small and medium-sized businesses grow</a:t>
            </a:r>
          </a:p>
        </p:txBody>
      </p:sp>
      <p:sp>
        <p:nvSpPr>
          <p:cNvPr id="4" name="TextBox 3"/>
          <p:cNvSpPr txBox="1"/>
          <p:nvPr/>
        </p:nvSpPr>
        <p:spPr>
          <a:xfrm>
            <a:off x="355649" y="3417986"/>
            <a:ext cx="2911063" cy="307777"/>
          </a:xfrm>
          <a:prstGeom prst="rect">
            <a:avLst/>
          </a:prstGeom>
          <a:noFill/>
        </p:spPr>
        <p:txBody>
          <a:bodyPr wrap="square" rtlCol="0">
            <a:spAutoFit/>
          </a:bodyPr>
          <a:lstStyle/>
          <a:p>
            <a:r>
              <a:rPr lang="fr-CA" sz="1400" dirty="0" smtClean="0">
                <a:solidFill>
                  <a:schemeClr val="bg1"/>
                </a:solidFill>
              </a:rPr>
              <a:t>July 2019</a:t>
            </a:r>
            <a:endParaRPr lang="fr-CA" sz="1400" dirty="0">
              <a:solidFill>
                <a:schemeClr val="bg1"/>
              </a:solidFill>
            </a:endParaRPr>
          </a:p>
        </p:txBody>
      </p:sp>
    </p:spTree>
    <p:extLst>
      <p:ext uri="{BB962C8B-B14F-4D97-AF65-F5344CB8AC3E}">
        <p14:creationId xmlns:p14="http://schemas.microsoft.com/office/powerpoint/2010/main" val="365945615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IRAP advantage</a:t>
            </a:r>
            <a:endParaRPr lang="en-US" dirty="0"/>
          </a:p>
        </p:txBody>
      </p:sp>
      <p:sp>
        <p:nvSpPr>
          <p:cNvPr id="3" name="Slide Number Placeholder 2"/>
          <p:cNvSpPr>
            <a:spLocks noGrp="1"/>
          </p:cNvSpPr>
          <p:nvPr>
            <p:ph type="sldNum" sz="quarter" idx="11"/>
          </p:nvPr>
        </p:nvSpPr>
        <p:spPr/>
        <p:txBody>
          <a:bodyPr/>
          <a:lstStyle/>
          <a:p>
            <a:fld id="{77E68ECE-59D7-452D-8595-BBB947F3BD2D}" type="slidenum">
              <a:rPr lang="en-US" smtClean="0"/>
              <a:pPr/>
              <a:t>10</a:t>
            </a:fld>
            <a:endParaRPr lang="en-US" dirty="0"/>
          </a:p>
        </p:txBody>
      </p:sp>
      <p:graphicFrame>
        <p:nvGraphicFramePr>
          <p:cNvPr id="10" name="Diagram 9"/>
          <p:cNvGraphicFramePr/>
          <p:nvPr>
            <p:extLst>
              <p:ext uri="{D42A27DB-BD31-4B8C-83A1-F6EECF244321}">
                <p14:modId xmlns:p14="http://schemas.microsoft.com/office/powerpoint/2010/main" val="1618701354"/>
              </p:ext>
            </p:extLst>
          </p:nvPr>
        </p:nvGraphicFramePr>
        <p:xfrm>
          <a:off x="1794933" y="1105811"/>
          <a:ext cx="5705583" cy="3794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430417" y="2245567"/>
            <a:ext cx="1816359" cy="307777"/>
          </a:xfrm>
          <a:prstGeom prst="rect">
            <a:avLst/>
          </a:prstGeom>
          <a:noFill/>
        </p:spPr>
        <p:txBody>
          <a:bodyPr wrap="square" rtlCol="0">
            <a:spAutoFit/>
          </a:bodyPr>
          <a:lstStyle/>
          <a:p>
            <a:r>
              <a:rPr lang="fr-CA" sz="1400" b="1" dirty="0" smtClean="0">
                <a:solidFill>
                  <a:schemeClr val="bg1"/>
                </a:solidFill>
              </a:rPr>
              <a:t>RELATIONSHIPS</a:t>
            </a:r>
            <a:endParaRPr lang="fr-CA" sz="1400" b="1" dirty="0">
              <a:solidFill>
                <a:schemeClr val="bg1"/>
              </a:solidFill>
            </a:endParaRPr>
          </a:p>
        </p:txBody>
      </p:sp>
      <p:sp>
        <p:nvSpPr>
          <p:cNvPr id="7" name="Footer Placeholder 3"/>
          <p:cNvSpPr txBox="1">
            <a:spLocks/>
          </p:cNvSpPr>
          <p:nvPr/>
        </p:nvSpPr>
        <p:spPr>
          <a:xfrm>
            <a:off x="-1434912" y="4767263"/>
            <a:ext cx="5767800" cy="365125"/>
          </a:xfrm>
          <a:prstGeom prst="ellipse">
            <a:avLst/>
          </a:prstGeom>
        </p:spPr>
        <p:txBody>
          <a:bodyPr vert="horz" lIns="0" tIns="0" rIns="0" bIns="0" rtlCol="0" anchor="ctr">
            <a:normAutofit/>
          </a:bodyPr>
          <a:lstStyle>
            <a:lvl1pPr marL="0" indent="0" algn="ctr" defTabSz="914400" rtl="0" eaLnBrk="1" latinLnBrk="0" hangingPunct="1">
              <a:lnSpc>
                <a:spcPct val="100000"/>
              </a:lnSpc>
              <a:spcBef>
                <a:spcPts val="1200"/>
              </a:spcBef>
              <a:spcAft>
                <a:spcPts val="600"/>
              </a:spcAft>
              <a:buFont typeface="Arial" panose="020B0604020202020204" pitchFamily="34" charset="0"/>
              <a:buNone/>
              <a:defRPr sz="1200" b="1" kern="1200">
                <a:solidFill>
                  <a:schemeClr val="bg1">
                    <a:lumMod val="75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700" kern="1200">
                <a:solidFill>
                  <a:srgbClr val="3B495A"/>
                </a:solidFill>
                <a:latin typeface="Arial" panose="020B0604020202020204" pitchFamily="34" charset="0"/>
                <a:ea typeface="+mn-ea"/>
                <a:cs typeface="Arial" panose="020B0604020202020204" pitchFamily="34" charset="0"/>
              </a:defRPr>
            </a:lvl2pPr>
            <a:lvl3pPr marL="228600" indent="-228600" algn="l" defTabSz="914400" rtl="0" eaLnBrk="1" latinLnBrk="0" hangingPunct="1">
              <a:lnSpc>
                <a:spcPct val="100000"/>
              </a:lnSpc>
              <a:spcBef>
                <a:spcPts val="600"/>
              </a:spcBef>
              <a:spcAft>
                <a:spcPts val="600"/>
              </a:spcAft>
              <a:buFont typeface="Arial" panose="020B0604020202020204" pitchFamily="34" charset="0"/>
              <a:buChar char="•"/>
              <a:defRPr sz="1700" kern="1200">
                <a:solidFill>
                  <a:srgbClr val="3B495A"/>
                </a:solidFill>
                <a:latin typeface="Arial" panose="020B0604020202020204" pitchFamily="34" charset="0"/>
                <a:ea typeface="+mn-ea"/>
                <a:cs typeface="Arial" panose="020B0604020202020204" pitchFamily="34" charset="0"/>
              </a:defRPr>
            </a:lvl3pPr>
            <a:lvl4pPr marL="5715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4pPr>
            <a:lvl5pPr marL="1027113"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900" dirty="0" smtClean="0">
                <a:solidFill>
                  <a:schemeClr val="bg1">
                    <a:lumMod val="85000"/>
                  </a:schemeClr>
                </a:solidFill>
              </a:rPr>
              <a:t>NATIONAL RESEARCH COUNCIL CANADA</a:t>
            </a:r>
            <a:endParaRPr lang="en-US" sz="900" dirty="0">
              <a:solidFill>
                <a:schemeClr val="bg1">
                  <a:lumMod val="85000"/>
                </a:schemeClr>
              </a:solidFill>
            </a:endParaRPr>
          </a:p>
        </p:txBody>
      </p:sp>
    </p:spTree>
    <p:extLst>
      <p:ext uri="{BB962C8B-B14F-4D97-AF65-F5344CB8AC3E}">
        <p14:creationId xmlns:p14="http://schemas.microsoft.com/office/powerpoint/2010/main" val="139274164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technology advisors</a:t>
            </a:r>
            <a:endParaRPr lang="en-US" dirty="0"/>
          </a:p>
        </p:txBody>
      </p:sp>
      <p:sp>
        <p:nvSpPr>
          <p:cNvPr id="4" name="Slide Number Placeholder 3"/>
          <p:cNvSpPr>
            <a:spLocks noGrp="1"/>
          </p:cNvSpPr>
          <p:nvPr>
            <p:ph type="sldNum" sz="quarter" idx="11"/>
          </p:nvPr>
        </p:nvSpPr>
        <p:spPr/>
        <p:txBody>
          <a:bodyPr/>
          <a:lstStyle/>
          <a:p>
            <a:fld id="{77E68ECE-59D7-452D-8595-BBB947F3BD2D}" type="slidenum">
              <a:rPr lang="en-US" smtClean="0"/>
              <a:pPr/>
              <a:t>11</a:t>
            </a:fld>
            <a:endParaRPr lang="en-US" dirty="0"/>
          </a:p>
        </p:txBody>
      </p:sp>
      <p:sp>
        <p:nvSpPr>
          <p:cNvPr id="3" name="Text Placeholder 2"/>
          <p:cNvSpPr>
            <a:spLocks noGrp="1"/>
          </p:cNvSpPr>
          <p:nvPr>
            <p:ph type="body" sz="quarter" idx="14"/>
          </p:nvPr>
        </p:nvSpPr>
        <p:spPr>
          <a:xfrm>
            <a:off x="430482" y="1515354"/>
            <a:ext cx="4674171" cy="2973387"/>
          </a:xfrm>
        </p:spPr>
        <p:txBody>
          <a:bodyPr/>
          <a:lstStyle/>
          <a:p>
            <a:pPr marL="342900" lvl="1" indent="-342900">
              <a:spcAft>
                <a:spcPts val="1000"/>
              </a:spcAft>
              <a:buFont typeface="Arial" panose="020B0604020202020204" pitchFamily="34" charset="0"/>
              <a:buChar char="•"/>
            </a:pPr>
            <a:r>
              <a:rPr lang="en-US" sz="2000" dirty="0" smtClean="0"/>
              <a:t>Private sector experience</a:t>
            </a:r>
          </a:p>
          <a:p>
            <a:pPr marL="342900" lvl="1" indent="-342900">
              <a:spcAft>
                <a:spcPts val="1000"/>
              </a:spcAft>
              <a:buFont typeface="Arial" panose="020B0604020202020204" pitchFamily="34" charset="0"/>
              <a:buChar char="•"/>
            </a:pPr>
            <a:r>
              <a:rPr lang="en-US" sz="2000" dirty="0" smtClean="0"/>
              <a:t>Later in career cycle (typically 20+ years experience)</a:t>
            </a:r>
          </a:p>
          <a:p>
            <a:pPr marL="342900" lvl="1" indent="-342900">
              <a:spcAft>
                <a:spcPts val="1000"/>
              </a:spcAft>
              <a:buFont typeface="Arial" panose="020B0604020202020204" pitchFamily="34" charset="0"/>
              <a:buChar char="•"/>
            </a:pPr>
            <a:r>
              <a:rPr lang="en-US" sz="2000" dirty="0" smtClean="0"/>
              <a:t>Senior managers and entrepreneurs</a:t>
            </a:r>
          </a:p>
          <a:p>
            <a:pPr marL="342900" lvl="1" indent="-342900">
              <a:spcAft>
                <a:spcPts val="1000"/>
              </a:spcAft>
              <a:buFont typeface="Arial" panose="020B0604020202020204" pitchFamily="34" charset="0"/>
              <a:buChar char="•"/>
            </a:pPr>
            <a:r>
              <a:rPr lang="en-US" sz="2000" dirty="0" smtClean="0"/>
              <a:t>Most have an engineering or science background</a:t>
            </a:r>
          </a:p>
        </p:txBody>
      </p:sp>
      <p:sp>
        <p:nvSpPr>
          <p:cNvPr id="11" name="Oval 10"/>
          <p:cNvSpPr/>
          <p:nvPr/>
        </p:nvSpPr>
        <p:spPr>
          <a:xfrm>
            <a:off x="5941568" y="1416791"/>
            <a:ext cx="2948971" cy="2939818"/>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Footer Placeholder 3"/>
          <p:cNvSpPr txBox="1">
            <a:spLocks/>
          </p:cNvSpPr>
          <p:nvPr/>
        </p:nvSpPr>
        <p:spPr>
          <a:xfrm>
            <a:off x="-1434912" y="4767263"/>
            <a:ext cx="5767800" cy="365125"/>
          </a:xfrm>
          <a:prstGeom prst="ellipse">
            <a:avLst/>
          </a:prstGeom>
        </p:spPr>
        <p:txBody>
          <a:bodyPr vert="horz" lIns="0" tIns="0" rIns="0" bIns="0" rtlCol="0" anchor="ctr">
            <a:normAutofit/>
          </a:bodyPr>
          <a:lstStyle>
            <a:lvl1pPr marL="0" indent="0" algn="ctr" defTabSz="914400" rtl="0" eaLnBrk="1" latinLnBrk="0" hangingPunct="1">
              <a:lnSpc>
                <a:spcPct val="100000"/>
              </a:lnSpc>
              <a:spcBef>
                <a:spcPts val="1200"/>
              </a:spcBef>
              <a:spcAft>
                <a:spcPts val="600"/>
              </a:spcAft>
              <a:buFont typeface="Arial" panose="020B0604020202020204" pitchFamily="34" charset="0"/>
              <a:buNone/>
              <a:defRPr sz="1200" b="1" kern="1200">
                <a:solidFill>
                  <a:schemeClr val="bg1">
                    <a:lumMod val="75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700" kern="1200">
                <a:solidFill>
                  <a:srgbClr val="3B495A"/>
                </a:solidFill>
                <a:latin typeface="Arial" panose="020B0604020202020204" pitchFamily="34" charset="0"/>
                <a:ea typeface="+mn-ea"/>
                <a:cs typeface="Arial" panose="020B0604020202020204" pitchFamily="34" charset="0"/>
              </a:defRPr>
            </a:lvl2pPr>
            <a:lvl3pPr marL="228600" indent="-228600" algn="l" defTabSz="914400" rtl="0" eaLnBrk="1" latinLnBrk="0" hangingPunct="1">
              <a:lnSpc>
                <a:spcPct val="100000"/>
              </a:lnSpc>
              <a:spcBef>
                <a:spcPts val="600"/>
              </a:spcBef>
              <a:spcAft>
                <a:spcPts val="600"/>
              </a:spcAft>
              <a:buFont typeface="Arial" panose="020B0604020202020204" pitchFamily="34" charset="0"/>
              <a:buChar char="•"/>
              <a:defRPr sz="1700" kern="1200">
                <a:solidFill>
                  <a:srgbClr val="3B495A"/>
                </a:solidFill>
                <a:latin typeface="Arial" panose="020B0604020202020204" pitchFamily="34" charset="0"/>
                <a:ea typeface="+mn-ea"/>
                <a:cs typeface="Arial" panose="020B0604020202020204" pitchFamily="34" charset="0"/>
              </a:defRPr>
            </a:lvl3pPr>
            <a:lvl4pPr marL="5715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4pPr>
            <a:lvl5pPr marL="1027113"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900" dirty="0" smtClean="0">
                <a:solidFill>
                  <a:schemeClr val="bg1">
                    <a:lumMod val="85000"/>
                  </a:schemeClr>
                </a:solidFill>
              </a:rPr>
              <a:t>NATIONAL RESEARCH COUNCIL CANADA</a:t>
            </a:r>
            <a:endParaRPr lang="en-US" sz="900" dirty="0">
              <a:solidFill>
                <a:schemeClr val="bg1">
                  <a:lumMod val="85000"/>
                </a:schemeClr>
              </a:solidFill>
            </a:endParaRPr>
          </a:p>
        </p:txBody>
      </p:sp>
    </p:spTree>
    <p:extLst>
      <p:ext uri="{BB962C8B-B14F-4D97-AF65-F5344CB8AC3E}">
        <p14:creationId xmlns:p14="http://schemas.microsoft.com/office/powerpoint/2010/main" val="288401664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Advisory services</a:t>
            </a:r>
            <a:endParaRPr lang="en-US" dirty="0"/>
          </a:p>
        </p:txBody>
      </p:sp>
      <p:sp>
        <p:nvSpPr>
          <p:cNvPr id="4" name="Slide Number Placeholder 3"/>
          <p:cNvSpPr>
            <a:spLocks noGrp="1"/>
          </p:cNvSpPr>
          <p:nvPr>
            <p:ph type="sldNum" sz="quarter" idx="11"/>
          </p:nvPr>
        </p:nvSpPr>
        <p:spPr/>
        <p:txBody>
          <a:bodyPr/>
          <a:lstStyle/>
          <a:p>
            <a:fld id="{77E68ECE-59D7-452D-8595-BBB947F3BD2D}" type="slidenum">
              <a:rPr lang="en-US" smtClean="0"/>
              <a:pPr/>
              <a:t>12</a:t>
            </a:fld>
            <a:endParaRPr lang="en-US" dirty="0"/>
          </a:p>
        </p:txBody>
      </p:sp>
      <p:sp>
        <p:nvSpPr>
          <p:cNvPr id="3" name="Text Placeholder 2"/>
          <p:cNvSpPr>
            <a:spLocks noGrp="1"/>
          </p:cNvSpPr>
          <p:nvPr>
            <p:ph type="body" sz="quarter" idx="14"/>
          </p:nvPr>
        </p:nvSpPr>
        <p:spPr>
          <a:xfrm>
            <a:off x="430214" y="1430338"/>
            <a:ext cx="5201392" cy="2973387"/>
          </a:xfrm>
        </p:spPr>
        <p:txBody>
          <a:bodyPr/>
          <a:lstStyle/>
          <a:p>
            <a:r>
              <a:rPr lang="en-US" sz="1800" dirty="0" smtClean="0"/>
              <a:t>OUR ITAs WORK WITH CLIENTS THROUGH EVERY ASPECT OF THE INNOVATION PROCESS, PROVIDING</a:t>
            </a:r>
          </a:p>
          <a:p>
            <a:pPr lvl="2"/>
            <a:r>
              <a:rPr lang="en-US" sz="2000" dirty="0" smtClean="0"/>
              <a:t>technical and business advice;</a:t>
            </a:r>
          </a:p>
          <a:p>
            <a:pPr lvl="2"/>
            <a:r>
              <a:rPr lang="en-US" sz="2000" dirty="0" smtClean="0"/>
              <a:t>referrals to other programs and services;</a:t>
            </a:r>
          </a:p>
          <a:p>
            <a:pPr lvl="2"/>
            <a:r>
              <a:rPr lang="en-US" sz="2000" dirty="0" smtClean="0"/>
              <a:t>linkages and networking with appropriate </a:t>
            </a:r>
            <a:br>
              <a:rPr lang="en-US" sz="2000" dirty="0" smtClean="0"/>
            </a:br>
            <a:r>
              <a:rPr lang="en-US" sz="2000" dirty="0" smtClean="0"/>
              <a:t>resources/ expertise searches; </a:t>
            </a:r>
          </a:p>
          <a:p>
            <a:pPr lvl="2"/>
            <a:r>
              <a:rPr lang="en-US" sz="2000" dirty="0" smtClean="0"/>
              <a:t>strategic intelligence</a:t>
            </a:r>
            <a:endParaRPr lang="en-US" sz="2000" dirty="0"/>
          </a:p>
        </p:txBody>
      </p:sp>
      <p:pic>
        <p:nvPicPr>
          <p:cNvPr id="3074" name="Picture 2" descr="\\Mac\Home\Desktop\WIP-Dana\18-1258_IRAP - Media Products for ISED\Production\Source\D214-17-B830-1298.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555488" y="1480474"/>
            <a:ext cx="3286506" cy="3204556"/>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extLst/>
        </p:spPr>
      </p:pic>
      <p:sp>
        <p:nvSpPr>
          <p:cNvPr id="7" name="Footer Placeholder 3"/>
          <p:cNvSpPr txBox="1">
            <a:spLocks/>
          </p:cNvSpPr>
          <p:nvPr/>
        </p:nvSpPr>
        <p:spPr>
          <a:xfrm>
            <a:off x="-1434912" y="4767263"/>
            <a:ext cx="5767800" cy="365125"/>
          </a:xfrm>
          <a:prstGeom prst="ellipse">
            <a:avLst/>
          </a:prstGeom>
        </p:spPr>
        <p:txBody>
          <a:bodyPr vert="horz" lIns="0" tIns="0" rIns="0" bIns="0" rtlCol="0" anchor="ctr">
            <a:normAutofit/>
          </a:bodyPr>
          <a:lstStyle>
            <a:lvl1pPr marL="0" indent="0" algn="ctr" defTabSz="914400" rtl="0" eaLnBrk="1" latinLnBrk="0" hangingPunct="1">
              <a:lnSpc>
                <a:spcPct val="100000"/>
              </a:lnSpc>
              <a:spcBef>
                <a:spcPts val="1200"/>
              </a:spcBef>
              <a:spcAft>
                <a:spcPts val="600"/>
              </a:spcAft>
              <a:buFont typeface="Arial" panose="020B0604020202020204" pitchFamily="34" charset="0"/>
              <a:buNone/>
              <a:defRPr sz="1200" b="1" kern="1200">
                <a:solidFill>
                  <a:schemeClr val="bg1">
                    <a:lumMod val="75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700" kern="1200">
                <a:solidFill>
                  <a:srgbClr val="3B495A"/>
                </a:solidFill>
                <a:latin typeface="Arial" panose="020B0604020202020204" pitchFamily="34" charset="0"/>
                <a:ea typeface="+mn-ea"/>
                <a:cs typeface="Arial" panose="020B0604020202020204" pitchFamily="34" charset="0"/>
              </a:defRPr>
            </a:lvl2pPr>
            <a:lvl3pPr marL="228600" indent="-228600" algn="l" defTabSz="914400" rtl="0" eaLnBrk="1" latinLnBrk="0" hangingPunct="1">
              <a:lnSpc>
                <a:spcPct val="100000"/>
              </a:lnSpc>
              <a:spcBef>
                <a:spcPts val="600"/>
              </a:spcBef>
              <a:spcAft>
                <a:spcPts val="600"/>
              </a:spcAft>
              <a:buFont typeface="Arial" panose="020B0604020202020204" pitchFamily="34" charset="0"/>
              <a:buChar char="•"/>
              <a:defRPr sz="1700" kern="1200">
                <a:solidFill>
                  <a:srgbClr val="3B495A"/>
                </a:solidFill>
                <a:latin typeface="Arial" panose="020B0604020202020204" pitchFamily="34" charset="0"/>
                <a:ea typeface="+mn-ea"/>
                <a:cs typeface="Arial" panose="020B0604020202020204" pitchFamily="34" charset="0"/>
              </a:defRPr>
            </a:lvl3pPr>
            <a:lvl4pPr marL="5715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4pPr>
            <a:lvl5pPr marL="1027113"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900" dirty="0" smtClean="0">
                <a:solidFill>
                  <a:schemeClr val="bg1">
                    <a:lumMod val="85000"/>
                  </a:schemeClr>
                </a:solidFill>
              </a:rPr>
              <a:t>NATIONAL RESEARCH COUNCIL CANADA</a:t>
            </a:r>
            <a:endParaRPr lang="en-US" sz="900" dirty="0">
              <a:solidFill>
                <a:schemeClr val="bg1">
                  <a:lumMod val="85000"/>
                </a:schemeClr>
              </a:solidFill>
            </a:endParaRPr>
          </a:p>
        </p:txBody>
      </p:sp>
    </p:spTree>
    <p:extLst>
      <p:ext uri="{BB962C8B-B14F-4D97-AF65-F5344CB8AC3E}">
        <p14:creationId xmlns:p14="http://schemas.microsoft.com/office/powerpoint/2010/main" val="361785520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IRAP engagement model</a:t>
            </a:r>
            <a:endParaRPr lang="en-US" dirty="0"/>
          </a:p>
        </p:txBody>
      </p:sp>
      <p:sp>
        <p:nvSpPr>
          <p:cNvPr id="3" name="Slide Number Placeholder 2"/>
          <p:cNvSpPr>
            <a:spLocks noGrp="1"/>
          </p:cNvSpPr>
          <p:nvPr>
            <p:ph type="sldNum" sz="quarter" idx="11"/>
          </p:nvPr>
        </p:nvSpPr>
        <p:spPr/>
        <p:txBody>
          <a:bodyPr/>
          <a:lstStyle/>
          <a:p>
            <a:fld id="{77E68ECE-59D7-452D-8595-BBB947F3BD2D}" type="slidenum">
              <a:rPr lang="en-US" smtClean="0"/>
              <a:pPr/>
              <a:t>13</a:t>
            </a:fld>
            <a:endParaRPr lang="en-US" dirty="0"/>
          </a:p>
        </p:txBody>
      </p:sp>
      <p:sp>
        <p:nvSpPr>
          <p:cNvPr id="23" name="TextBox 22"/>
          <p:cNvSpPr txBox="1">
            <a:spLocks noChangeArrowheads="1"/>
          </p:cNvSpPr>
          <p:nvPr/>
        </p:nvSpPr>
        <p:spPr bwMode="auto">
          <a:xfrm>
            <a:off x="5470470" y="3494286"/>
            <a:ext cx="34699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buFontTx/>
              <a:buNone/>
            </a:pPr>
            <a:r>
              <a:rPr lang="en-CA" altLang="en-US" sz="2000" dirty="0" smtClean="0">
                <a:solidFill>
                  <a:srgbClr val="FFFFFF"/>
                </a:solidFill>
                <a:latin typeface="+mj-lt"/>
              </a:rPr>
              <a:t>Strategic Intelligence</a:t>
            </a:r>
            <a:endParaRPr lang="en-CA" altLang="en-US" sz="2000" dirty="0">
              <a:solidFill>
                <a:srgbClr val="FFFFFF"/>
              </a:solidFill>
              <a:latin typeface="+mj-lt"/>
            </a:endParaRPr>
          </a:p>
        </p:txBody>
      </p:sp>
      <p:sp>
        <p:nvSpPr>
          <p:cNvPr id="24" name="TextBox 23"/>
          <p:cNvSpPr txBox="1">
            <a:spLocks noChangeArrowheads="1"/>
          </p:cNvSpPr>
          <p:nvPr/>
        </p:nvSpPr>
        <p:spPr bwMode="auto">
          <a:xfrm>
            <a:off x="5607935" y="4078347"/>
            <a:ext cx="33324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buFontTx/>
              <a:buNone/>
            </a:pPr>
            <a:r>
              <a:rPr lang="en-CA" altLang="en-US" sz="2000" dirty="0" smtClean="0">
                <a:solidFill>
                  <a:srgbClr val="FFFFFF"/>
                </a:solidFill>
                <a:latin typeface="+mj-lt"/>
              </a:rPr>
              <a:t>Technical Expertise</a:t>
            </a:r>
            <a:endParaRPr lang="en-CA" altLang="en-US" sz="2000" dirty="0">
              <a:solidFill>
                <a:srgbClr val="FFFFFF"/>
              </a:solidFill>
              <a:latin typeface="+mj-lt"/>
            </a:endParaRPr>
          </a:p>
        </p:txBody>
      </p:sp>
      <p:sp>
        <p:nvSpPr>
          <p:cNvPr id="27" name="Oval 26"/>
          <p:cNvSpPr/>
          <p:nvPr/>
        </p:nvSpPr>
        <p:spPr>
          <a:xfrm>
            <a:off x="355568" y="1363867"/>
            <a:ext cx="1371600" cy="1371600"/>
          </a:xfrm>
          <a:prstGeom prst="ellipse">
            <a:avLst/>
          </a:prstGeom>
          <a:solidFill>
            <a:srgbClr val="662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bg1"/>
              </a:solidFill>
            </a:endParaRPr>
          </a:p>
        </p:txBody>
      </p:sp>
      <p:sp>
        <p:nvSpPr>
          <p:cNvPr id="28" name="TextBox 27"/>
          <p:cNvSpPr txBox="1"/>
          <p:nvPr/>
        </p:nvSpPr>
        <p:spPr>
          <a:xfrm>
            <a:off x="355568" y="3408833"/>
            <a:ext cx="1458543" cy="646331"/>
          </a:xfrm>
          <a:prstGeom prst="rect">
            <a:avLst/>
          </a:prstGeom>
          <a:noFill/>
        </p:spPr>
        <p:txBody>
          <a:bodyPr wrap="square" rtlCol="0">
            <a:spAutoFit/>
          </a:bodyPr>
          <a:lstStyle/>
          <a:p>
            <a:r>
              <a:rPr lang="fr-CA" b="1" dirty="0" smtClean="0">
                <a:solidFill>
                  <a:schemeClr val="bg1"/>
                </a:solidFill>
              </a:rPr>
              <a:t>ADVISORY</a:t>
            </a:r>
            <a:br>
              <a:rPr lang="fr-CA" b="1" dirty="0" smtClean="0">
                <a:solidFill>
                  <a:schemeClr val="bg1"/>
                </a:solidFill>
              </a:rPr>
            </a:br>
            <a:r>
              <a:rPr lang="fr-CA" b="1" dirty="0" smtClean="0">
                <a:solidFill>
                  <a:schemeClr val="bg1"/>
                </a:solidFill>
              </a:rPr>
              <a:t>SERVICES</a:t>
            </a:r>
            <a:endParaRPr lang="fr-CA" b="1" dirty="0">
              <a:solidFill>
                <a:schemeClr val="bg1"/>
              </a:solidFill>
            </a:endParaRPr>
          </a:p>
        </p:txBody>
      </p:sp>
      <p:pic>
        <p:nvPicPr>
          <p:cNvPr id="20" name="Picture 19"/>
          <p:cNvPicPr>
            <a:picLocks noChangeAspect="1"/>
          </p:cNvPicPr>
          <p:nvPr/>
        </p:nvPicPr>
        <p:blipFill>
          <a:blip r:embed="rId3">
            <a:duotone>
              <a:schemeClr val="accent2">
                <a:shade val="45000"/>
                <a:satMod val="135000"/>
              </a:schemeClr>
              <a:prstClr val="white"/>
            </a:duotone>
          </a:blip>
          <a:stretch>
            <a:fillRect/>
          </a:stretch>
        </p:blipFill>
        <p:spPr>
          <a:xfrm>
            <a:off x="5116127" y="1185417"/>
            <a:ext cx="2867866" cy="3581846"/>
          </a:xfrm>
          <a:prstGeom prst="rect">
            <a:avLst/>
          </a:prstGeom>
        </p:spPr>
      </p:pic>
      <p:sp>
        <p:nvSpPr>
          <p:cNvPr id="36" name="Oval 35"/>
          <p:cNvSpPr/>
          <p:nvPr/>
        </p:nvSpPr>
        <p:spPr>
          <a:xfrm>
            <a:off x="355568" y="3046198"/>
            <a:ext cx="1371600" cy="1371600"/>
          </a:xfrm>
          <a:prstGeom prst="ellipse">
            <a:avLst/>
          </a:prstGeom>
          <a:solidFill>
            <a:srgbClr val="00A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4466"/>
              </a:solidFill>
            </a:endParaRPr>
          </a:p>
        </p:txBody>
      </p:sp>
      <p:sp>
        <p:nvSpPr>
          <p:cNvPr id="31" name="TextBox 30"/>
          <p:cNvSpPr txBox="1"/>
          <p:nvPr/>
        </p:nvSpPr>
        <p:spPr>
          <a:xfrm>
            <a:off x="1765646" y="3155017"/>
            <a:ext cx="3229897" cy="923330"/>
          </a:xfrm>
          <a:prstGeom prst="rect">
            <a:avLst/>
          </a:prstGeom>
          <a:noFill/>
        </p:spPr>
        <p:txBody>
          <a:bodyPr wrap="square" rtlCol="0">
            <a:spAutoFit/>
          </a:bodyPr>
          <a:lstStyle/>
          <a:p>
            <a:pPr marL="285750" indent="-285750">
              <a:buFont typeface="Arial" panose="020B0604020202020204" pitchFamily="34" charset="0"/>
              <a:buChar char="•"/>
            </a:pPr>
            <a:r>
              <a:rPr lang="fr-CA" dirty="0" smtClean="0">
                <a:solidFill>
                  <a:srgbClr val="3B495A"/>
                </a:solidFill>
              </a:rPr>
              <a:t>IRAP R&amp;D </a:t>
            </a:r>
            <a:r>
              <a:rPr lang="fr-CA" dirty="0" err="1" smtClean="0">
                <a:solidFill>
                  <a:srgbClr val="3B495A"/>
                </a:solidFill>
              </a:rPr>
              <a:t>projects</a:t>
            </a:r>
            <a:endParaRPr lang="fr-CA" dirty="0" smtClean="0">
              <a:solidFill>
                <a:srgbClr val="3B495A"/>
              </a:solidFill>
            </a:endParaRPr>
          </a:p>
          <a:p>
            <a:pPr marL="285750" indent="-285750">
              <a:buFont typeface="Arial" panose="020B0604020202020204" pitchFamily="34" charset="0"/>
              <a:buChar char="•"/>
            </a:pPr>
            <a:r>
              <a:rPr lang="fr-CA" dirty="0" err="1" smtClean="0">
                <a:solidFill>
                  <a:srgbClr val="3B495A"/>
                </a:solidFill>
              </a:rPr>
              <a:t>Youth</a:t>
            </a:r>
            <a:r>
              <a:rPr lang="fr-CA" dirty="0" smtClean="0">
                <a:solidFill>
                  <a:srgbClr val="3B495A"/>
                </a:solidFill>
              </a:rPr>
              <a:t> </a:t>
            </a:r>
            <a:r>
              <a:rPr lang="fr-CA" dirty="0" err="1">
                <a:solidFill>
                  <a:srgbClr val="3B495A"/>
                </a:solidFill>
              </a:rPr>
              <a:t>e</a:t>
            </a:r>
            <a:r>
              <a:rPr lang="fr-CA" dirty="0" err="1" smtClean="0">
                <a:solidFill>
                  <a:srgbClr val="3B495A"/>
                </a:solidFill>
              </a:rPr>
              <a:t>mployment</a:t>
            </a:r>
            <a:r>
              <a:rPr lang="fr-CA" dirty="0" smtClean="0">
                <a:solidFill>
                  <a:srgbClr val="3B495A"/>
                </a:solidFill>
              </a:rPr>
              <a:t> </a:t>
            </a:r>
          </a:p>
          <a:p>
            <a:pPr marL="285750" indent="-285750">
              <a:buFont typeface="Arial" panose="020B0604020202020204" pitchFamily="34" charset="0"/>
              <a:buChar char="•"/>
            </a:pPr>
            <a:r>
              <a:rPr lang="fr-CA" dirty="0" smtClean="0">
                <a:solidFill>
                  <a:srgbClr val="3B495A"/>
                </a:solidFill>
              </a:rPr>
              <a:t>International</a:t>
            </a:r>
            <a:endParaRPr lang="fr-CA" dirty="0">
              <a:solidFill>
                <a:srgbClr val="3B495A"/>
              </a:solidFill>
            </a:endParaRPr>
          </a:p>
        </p:txBody>
      </p:sp>
      <p:sp>
        <p:nvSpPr>
          <p:cNvPr id="44" name="TextBox 43"/>
          <p:cNvSpPr txBox="1"/>
          <p:nvPr/>
        </p:nvSpPr>
        <p:spPr>
          <a:xfrm>
            <a:off x="307103" y="1720652"/>
            <a:ext cx="1458543" cy="646331"/>
          </a:xfrm>
          <a:prstGeom prst="rect">
            <a:avLst/>
          </a:prstGeom>
          <a:noFill/>
        </p:spPr>
        <p:txBody>
          <a:bodyPr wrap="square" rtlCol="0">
            <a:spAutoFit/>
          </a:bodyPr>
          <a:lstStyle/>
          <a:p>
            <a:pPr algn="ctr"/>
            <a:r>
              <a:rPr lang="fr-CA" sz="200" b="1" dirty="0" smtClean="0"/>
              <a:t>         </a:t>
            </a:r>
            <a:r>
              <a:rPr lang="fr-CA" b="1" dirty="0" smtClean="0">
                <a:solidFill>
                  <a:schemeClr val="bg1"/>
                </a:solidFill>
              </a:rPr>
              <a:t>ADVISORY SERVICES</a:t>
            </a:r>
            <a:endParaRPr lang="fr-CA" b="1" dirty="0">
              <a:solidFill>
                <a:schemeClr val="bg1"/>
              </a:solidFill>
            </a:endParaRPr>
          </a:p>
        </p:txBody>
      </p:sp>
      <p:sp>
        <p:nvSpPr>
          <p:cNvPr id="45" name="TextBox 44"/>
          <p:cNvSpPr txBox="1"/>
          <p:nvPr/>
        </p:nvSpPr>
        <p:spPr>
          <a:xfrm>
            <a:off x="1779410" y="1383805"/>
            <a:ext cx="3229897" cy="1200329"/>
          </a:xfrm>
          <a:prstGeom prst="rect">
            <a:avLst/>
          </a:prstGeom>
          <a:noFill/>
        </p:spPr>
        <p:txBody>
          <a:bodyPr wrap="square" rtlCol="0">
            <a:spAutoFit/>
          </a:bodyPr>
          <a:lstStyle/>
          <a:p>
            <a:pPr marL="285750" indent="-285750">
              <a:buFont typeface="Arial" panose="020B0604020202020204" pitchFamily="34" charset="0"/>
              <a:buChar char="•"/>
            </a:pPr>
            <a:r>
              <a:rPr lang="fr-CA" dirty="0" smtClean="0">
                <a:solidFill>
                  <a:srgbClr val="3B495A"/>
                </a:solidFill>
              </a:rPr>
              <a:t>Business </a:t>
            </a:r>
            <a:r>
              <a:rPr lang="fr-CA" dirty="0" err="1" smtClean="0">
                <a:solidFill>
                  <a:srgbClr val="3B495A"/>
                </a:solidFill>
              </a:rPr>
              <a:t>advice</a:t>
            </a:r>
            <a:endParaRPr lang="fr-CA" dirty="0" smtClean="0">
              <a:solidFill>
                <a:srgbClr val="3B495A"/>
              </a:solidFill>
            </a:endParaRPr>
          </a:p>
          <a:p>
            <a:pPr marL="285750" indent="-285750">
              <a:buFont typeface="Arial" panose="020B0604020202020204" pitchFamily="34" charset="0"/>
              <a:buChar char="•"/>
            </a:pPr>
            <a:r>
              <a:rPr lang="fr-CA" dirty="0" smtClean="0">
                <a:solidFill>
                  <a:srgbClr val="3B495A"/>
                </a:solidFill>
              </a:rPr>
              <a:t>Linkages</a:t>
            </a:r>
          </a:p>
          <a:p>
            <a:pPr marL="285750" indent="-285750">
              <a:buFont typeface="Arial" panose="020B0604020202020204" pitchFamily="34" charset="0"/>
              <a:buChar char="•"/>
            </a:pPr>
            <a:r>
              <a:rPr lang="fr-CA" dirty="0" smtClean="0">
                <a:solidFill>
                  <a:srgbClr val="3B495A"/>
                </a:solidFill>
              </a:rPr>
              <a:t>Strategic intelligence</a:t>
            </a:r>
          </a:p>
          <a:p>
            <a:pPr marL="285750" indent="-285750">
              <a:buFont typeface="Arial" panose="020B0604020202020204" pitchFamily="34" charset="0"/>
              <a:buChar char="•"/>
            </a:pPr>
            <a:r>
              <a:rPr lang="fr-CA" dirty="0" err="1" smtClean="0">
                <a:solidFill>
                  <a:srgbClr val="3B495A"/>
                </a:solidFill>
              </a:rPr>
              <a:t>Technical</a:t>
            </a:r>
            <a:r>
              <a:rPr lang="fr-CA" dirty="0" smtClean="0">
                <a:solidFill>
                  <a:srgbClr val="3B495A"/>
                </a:solidFill>
              </a:rPr>
              <a:t> expertise</a:t>
            </a:r>
          </a:p>
        </p:txBody>
      </p:sp>
      <p:sp>
        <p:nvSpPr>
          <p:cNvPr id="15" name="Footer Placeholder 3"/>
          <p:cNvSpPr txBox="1">
            <a:spLocks/>
          </p:cNvSpPr>
          <p:nvPr/>
        </p:nvSpPr>
        <p:spPr>
          <a:xfrm>
            <a:off x="-1434912" y="4767263"/>
            <a:ext cx="5767800" cy="365125"/>
          </a:xfrm>
          <a:prstGeom prst="ellipse">
            <a:avLst/>
          </a:prstGeom>
        </p:spPr>
        <p:txBody>
          <a:bodyPr vert="horz" lIns="0" tIns="0" rIns="0" bIns="0" rtlCol="0" anchor="ctr">
            <a:normAutofit/>
          </a:bodyPr>
          <a:lstStyle>
            <a:lvl1pPr marL="0" indent="0" algn="ctr" defTabSz="914400" rtl="0" eaLnBrk="1" latinLnBrk="0" hangingPunct="1">
              <a:lnSpc>
                <a:spcPct val="100000"/>
              </a:lnSpc>
              <a:spcBef>
                <a:spcPts val="1200"/>
              </a:spcBef>
              <a:spcAft>
                <a:spcPts val="600"/>
              </a:spcAft>
              <a:buFont typeface="Arial" panose="020B0604020202020204" pitchFamily="34" charset="0"/>
              <a:buNone/>
              <a:defRPr sz="1200" b="1" kern="1200">
                <a:solidFill>
                  <a:schemeClr val="bg1">
                    <a:lumMod val="75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700" kern="1200">
                <a:solidFill>
                  <a:srgbClr val="3B495A"/>
                </a:solidFill>
                <a:latin typeface="Arial" panose="020B0604020202020204" pitchFamily="34" charset="0"/>
                <a:ea typeface="+mn-ea"/>
                <a:cs typeface="Arial" panose="020B0604020202020204" pitchFamily="34" charset="0"/>
              </a:defRPr>
            </a:lvl2pPr>
            <a:lvl3pPr marL="228600" indent="-228600" algn="l" defTabSz="914400" rtl="0" eaLnBrk="1" latinLnBrk="0" hangingPunct="1">
              <a:lnSpc>
                <a:spcPct val="100000"/>
              </a:lnSpc>
              <a:spcBef>
                <a:spcPts val="600"/>
              </a:spcBef>
              <a:spcAft>
                <a:spcPts val="600"/>
              </a:spcAft>
              <a:buFont typeface="Arial" panose="020B0604020202020204" pitchFamily="34" charset="0"/>
              <a:buChar char="•"/>
              <a:defRPr sz="1700" kern="1200">
                <a:solidFill>
                  <a:srgbClr val="3B495A"/>
                </a:solidFill>
                <a:latin typeface="Arial" panose="020B0604020202020204" pitchFamily="34" charset="0"/>
                <a:ea typeface="+mn-ea"/>
                <a:cs typeface="Arial" panose="020B0604020202020204" pitchFamily="34" charset="0"/>
              </a:defRPr>
            </a:lvl3pPr>
            <a:lvl4pPr marL="5715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4pPr>
            <a:lvl5pPr marL="1027113"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900" dirty="0" smtClean="0">
                <a:solidFill>
                  <a:schemeClr val="bg1">
                    <a:lumMod val="85000"/>
                  </a:schemeClr>
                </a:solidFill>
              </a:rPr>
              <a:t>NATIONAL RESEARCH COUNCIL CANADA</a:t>
            </a:r>
            <a:endParaRPr lang="en-US" sz="900" dirty="0">
              <a:solidFill>
                <a:schemeClr val="bg1">
                  <a:lumMod val="85000"/>
                </a:schemeClr>
              </a:solidFill>
            </a:endParaRPr>
          </a:p>
        </p:txBody>
      </p:sp>
      <p:sp>
        <p:nvSpPr>
          <p:cNvPr id="17" name="TextBox 16"/>
          <p:cNvSpPr txBox="1"/>
          <p:nvPr/>
        </p:nvSpPr>
        <p:spPr>
          <a:xfrm>
            <a:off x="798911" y="3247350"/>
            <a:ext cx="1458543" cy="830997"/>
          </a:xfrm>
          <a:prstGeom prst="rect">
            <a:avLst/>
          </a:prstGeom>
          <a:noFill/>
        </p:spPr>
        <p:txBody>
          <a:bodyPr wrap="square" rtlCol="0">
            <a:spAutoFit/>
          </a:bodyPr>
          <a:lstStyle/>
          <a:p>
            <a:r>
              <a:rPr lang="fr-CA" sz="4800" b="1" dirty="0" smtClean="0">
                <a:solidFill>
                  <a:schemeClr val="bg1"/>
                </a:solidFill>
              </a:rPr>
              <a:t>$</a:t>
            </a:r>
            <a:endParaRPr lang="fr-CA" sz="4800" b="1" dirty="0">
              <a:solidFill>
                <a:schemeClr val="bg1"/>
              </a:solidFill>
            </a:endParaRPr>
          </a:p>
        </p:txBody>
      </p:sp>
    </p:spTree>
    <p:extLst>
      <p:ext uri="{BB962C8B-B14F-4D97-AF65-F5344CB8AC3E}">
        <p14:creationId xmlns:p14="http://schemas.microsoft.com/office/powerpoint/2010/main" val="3944328125"/>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IRAP clients by industry sector</a:t>
            </a:r>
            <a:endParaRPr lang="en-US" dirty="0"/>
          </a:p>
        </p:txBody>
      </p:sp>
      <p:sp>
        <p:nvSpPr>
          <p:cNvPr id="3" name="Slide Number Placeholder 2"/>
          <p:cNvSpPr>
            <a:spLocks noGrp="1"/>
          </p:cNvSpPr>
          <p:nvPr>
            <p:ph type="sldNum" sz="quarter" idx="11"/>
          </p:nvPr>
        </p:nvSpPr>
        <p:spPr/>
        <p:txBody>
          <a:bodyPr/>
          <a:lstStyle/>
          <a:p>
            <a:fld id="{77E68ECE-59D7-452D-8595-BBB947F3BD2D}" type="slidenum">
              <a:rPr lang="en-US" smtClean="0"/>
              <a:pPr/>
              <a:t>14</a:t>
            </a:fld>
            <a:endParaRPr lang="en-US" dirty="0"/>
          </a:p>
        </p:txBody>
      </p:sp>
      <p:graphicFrame>
        <p:nvGraphicFramePr>
          <p:cNvPr id="8" name="Chart 7"/>
          <p:cNvGraphicFramePr/>
          <p:nvPr>
            <p:extLst>
              <p:ext uri="{D42A27DB-BD31-4B8C-83A1-F6EECF244321}">
                <p14:modId xmlns:p14="http://schemas.microsoft.com/office/powerpoint/2010/main" val="2591207445"/>
              </p:ext>
            </p:extLst>
          </p:nvPr>
        </p:nvGraphicFramePr>
        <p:xfrm>
          <a:off x="-1381760" y="1277482"/>
          <a:ext cx="9164320" cy="339579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6992092" y="1156632"/>
            <a:ext cx="1580936" cy="230832"/>
          </a:xfrm>
          <a:prstGeom prst="rect">
            <a:avLst/>
          </a:prstGeom>
          <a:noFill/>
        </p:spPr>
        <p:txBody>
          <a:bodyPr wrap="square" rtlCol="0">
            <a:spAutoFit/>
          </a:bodyPr>
          <a:lstStyle/>
          <a:p>
            <a:r>
              <a:rPr lang="en-US" sz="900" i="1" dirty="0" smtClean="0"/>
              <a:t>Source: FY 2018-2019</a:t>
            </a:r>
            <a:endParaRPr lang="en-CA" sz="900" i="1" dirty="0"/>
          </a:p>
        </p:txBody>
      </p:sp>
      <p:sp>
        <p:nvSpPr>
          <p:cNvPr id="7" name="Footer Placeholder 3"/>
          <p:cNvSpPr txBox="1">
            <a:spLocks/>
          </p:cNvSpPr>
          <p:nvPr/>
        </p:nvSpPr>
        <p:spPr>
          <a:xfrm>
            <a:off x="-1434912" y="4767263"/>
            <a:ext cx="5767800" cy="365125"/>
          </a:xfrm>
          <a:prstGeom prst="ellipse">
            <a:avLst/>
          </a:prstGeom>
        </p:spPr>
        <p:txBody>
          <a:bodyPr vert="horz" lIns="0" tIns="0" rIns="0" bIns="0" rtlCol="0" anchor="ctr">
            <a:normAutofit/>
          </a:bodyPr>
          <a:lstStyle>
            <a:lvl1pPr marL="0" indent="0" algn="ctr" defTabSz="914400" rtl="0" eaLnBrk="1" latinLnBrk="0" hangingPunct="1">
              <a:lnSpc>
                <a:spcPct val="100000"/>
              </a:lnSpc>
              <a:spcBef>
                <a:spcPts val="1200"/>
              </a:spcBef>
              <a:spcAft>
                <a:spcPts val="600"/>
              </a:spcAft>
              <a:buFont typeface="Arial" panose="020B0604020202020204" pitchFamily="34" charset="0"/>
              <a:buNone/>
              <a:defRPr sz="1200" b="1" kern="1200">
                <a:solidFill>
                  <a:schemeClr val="bg1">
                    <a:lumMod val="75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700" kern="1200">
                <a:solidFill>
                  <a:srgbClr val="3B495A"/>
                </a:solidFill>
                <a:latin typeface="Arial" panose="020B0604020202020204" pitchFamily="34" charset="0"/>
                <a:ea typeface="+mn-ea"/>
                <a:cs typeface="Arial" panose="020B0604020202020204" pitchFamily="34" charset="0"/>
              </a:defRPr>
            </a:lvl2pPr>
            <a:lvl3pPr marL="228600" indent="-228600" algn="l" defTabSz="914400" rtl="0" eaLnBrk="1" latinLnBrk="0" hangingPunct="1">
              <a:lnSpc>
                <a:spcPct val="100000"/>
              </a:lnSpc>
              <a:spcBef>
                <a:spcPts val="600"/>
              </a:spcBef>
              <a:spcAft>
                <a:spcPts val="600"/>
              </a:spcAft>
              <a:buFont typeface="Arial" panose="020B0604020202020204" pitchFamily="34" charset="0"/>
              <a:buChar char="•"/>
              <a:defRPr sz="1700" kern="1200">
                <a:solidFill>
                  <a:srgbClr val="3B495A"/>
                </a:solidFill>
                <a:latin typeface="Arial" panose="020B0604020202020204" pitchFamily="34" charset="0"/>
                <a:ea typeface="+mn-ea"/>
                <a:cs typeface="Arial" panose="020B0604020202020204" pitchFamily="34" charset="0"/>
              </a:defRPr>
            </a:lvl3pPr>
            <a:lvl4pPr marL="5715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4pPr>
            <a:lvl5pPr marL="1027113"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900" dirty="0" smtClean="0">
                <a:solidFill>
                  <a:schemeClr val="bg1">
                    <a:lumMod val="85000"/>
                  </a:schemeClr>
                </a:solidFill>
              </a:rPr>
              <a:t>NATIONAL RESEARCH COUNCIL CANADA</a:t>
            </a:r>
            <a:endParaRPr lang="en-US" sz="900" dirty="0">
              <a:solidFill>
                <a:schemeClr val="bg1">
                  <a:lumMod val="85000"/>
                </a:schemeClr>
              </a:solidFill>
            </a:endParaRPr>
          </a:p>
        </p:txBody>
      </p:sp>
    </p:spTree>
    <p:extLst>
      <p:ext uri="{BB962C8B-B14F-4D97-AF65-F5344CB8AC3E}">
        <p14:creationId xmlns:p14="http://schemas.microsoft.com/office/powerpoint/2010/main" val="305464301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IRAP clients by company size</a:t>
            </a:r>
            <a:endParaRPr lang="en-US" dirty="0"/>
          </a:p>
        </p:txBody>
      </p:sp>
      <p:sp>
        <p:nvSpPr>
          <p:cNvPr id="3" name="Slide Number Placeholder 2"/>
          <p:cNvSpPr>
            <a:spLocks noGrp="1"/>
          </p:cNvSpPr>
          <p:nvPr>
            <p:ph type="sldNum" sz="quarter" idx="11"/>
          </p:nvPr>
        </p:nvSpPr>
        <p:spPr/>
        <p:txBody>
          <a:bodyPr/>
          <a:lstStyle/>
          <a:p>
            <a:fld id="{77E68ECE-59D7-452D-8595-BBB947F3BD2D}" type="slidenum">
              <a:rPr lang="en-US" smtClean="0"/>
              <a:pPr/>
              <a:t>15</a:t>
            </a:fld>
            <a:endParaRPr lang="en-US" dirty="0"/>
          </a:p>
        </p:txBody>
      </p:sp>
      <p:sp>
        <p:nvSpPr>
          <p:cNvPr id="12" name="TextBox 11"/>
          <p:cNvSpPr txBox="1"/>
          <p:nvPr/>
        </p:nvSpPr>
        <p:spPr>
          <a:xfrm>
            <a:off x="6432872" y="1234590"/>
            <a:ext cx="1580936" cy="230832"/>
          </a:xfrm>
          <a:prstGeom prst="rect">
            <a:avLst/>
          </a:prstGeom>
          <a:noFill/>
        </p:spPr>
        <p:txBody>
          <a:bodyPr wrap="square" rtlCol="0">
            <a:spAutoFit/>
          </a:bodyPr>
          <a:lstStyle/>
          <a:p>
            <a:r>
              <a:rPr lang="en-US" sz="900" i="1" dirty="0" smtClean="0"/>
              <a:t>Source: FY 2018-2019</a:t>
            </a:r>
            <a:endParaRPr lang="en-CA" sz="900" i="1" dirty="0"/>
          </a:p>
        </p:txBody>
      </p:sp>
      <p:sp>
        <p:nvSpPr>
          <p:cNvPr id="7" name="Footer Placeholder 3"/>
          <p:cNvSpPr txBox="1">
            <a:spLocks/>
          </p:cNvSpPr>
          <p:nvPr/>
        </p:nvSpPr>
        <p:spPr>
          <a:xfrm>
            <a:off x="-1434912" y="4767263"/>
            <a:ext cx="5767800" cy="365125"/>
          </a:xfrm>
          <a:prstGeom prst="ellipse">
            <a:avLst/>
          </a:prstGeom>
        </p:spPr>
        <p:txBody>
          <a:bodyPr vert="horz" lIns="0" tIns="0" rIns="0" bIns="0" rtlCol="0" anchor="ctr">
            <a:normAutofit/>
          </a:bodyPr>
          <a:lstStyle>
            <a:lvl1pPr marL="0" indent="0" algn="ctr" defTabSz="914400" rtl="0" eaLnBrk="1" latinLnBrk="0" hangingPunct="1">
              <a:lnSpc>
                <a:spcPct val="100000"/>
              </a:lnSpc>
              <a:spcBef>
                <a:spcPts val="1200"/>
              </a:spcBef>
              <a:spcAft>
                <a:spcPts val="600"/>
              </a:spcAft>
              <a:buFont typeface="Arial" panose="020B0604020202020204" pitchFamily="34" charset="0"/>
              <a:buNone/>
              <a:defRPr sz="1200" b="1" kern="1200">
                <a:solidFill>
                  <a:schemeClr val="bg1">
                    <a:lumMod val="75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700" kern="1200">
                <a:solidFill>
                  <a:srgbClr val="3B495A"/>
                </a:solidFill>
                <a:latin typeface="Arial" panose="020B0604020202020204" pitchFamily="34" charset="0"/>
                <a:ea typeface="+mn-ea"/>
                <a:cs typeface="Arial" panose="020B0604020202020204" pitchFamily="34" charset="0"/>
              </a:defRPr>
            </a:lvl2pPr>
            <a:lvl3pPr marL="228600" indent="-228600" algn="l" defTabSz="914400" rtl="0" eaLnBrk="1" latinLnBrk="0" hangingPunct="1">
              <a:lnSpc>
                <a:spcPct val="100000"/>
              </a:lnSpc>
              <a:spcBef>
                <a:spcPts val="600"/>
              </a:spcBef>
              <a:spcAft>
                <a:spcPts val="600"/>
              </a:spcAft>
              <a:buFont typeface="Arial" panose="020B0604020202020204" pitchFamily="34" charset="0"/>
              <a:buChar char="•"/>
              <a:defRPr sz="1700" kern="1200">
                <a:solidFill>
                  <a:srgbClr val="3B495A"/>
                </a:solidFill>
                <a:latin typeface="Arial" panose="020B0604020202020204" pitchFamily="34" charset="0"/>
                <a:ea typeface="+mn-ea"/>
                <a:cs typeface="Arial" panose="020B0604020202020204" pitchFamily="34" charset="0"/>
              </a:defRPr>
            </a:lvl3pPr>
            <a:lvl4pPr marL="5715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4pPr>
            <a:lvl5pPr marL="1027113"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900" dirty="0" smtClean="0">
                <a:solidFill>
                  <a:schemeClr val="bg1">
                    <a:lumMod val="85000"/>
                  </a:schemeClr>
                </a:solidFill>
              </a:rPr>
              <a:t>NATIONAL RESEARCH COUNCIL CANADA</a:t>
            </a:r>
            <a:endParaRPr lang="en-US" sz="900" dirty="0">
              <a:solidFill>
                <a:schemeClr val="bg1">
                  <a:lumMod val="85000"/>
                </a:schemeClr>
              </a:solidFill>
            </a:endParaRPr>
          </a:p>
        </p:txBody>
      </p:sp>
      <p:graphicFrame>
        <p:nvGraphicFramePr>
          <p:cNvPr id="17" name="Chart 16"/>
          <p:cNvGraphicFramePr/>
          <p:nvPr>
            <p:extLst>
              <p:ext uri="{D42A27DB-BD31-4B8C-83A1-F6EECF244321}">
                <p14:modId xmlns:p14="http://schemas.microsoft.com/office/powerpoint/2010/main" val="1762399106"/>
              </p:ext>
            </p:extLst>
          </p:nvPr>
        </p:nvGraphicFramePr>
        <p:xfrm>
          <a:off x="550487" y="1316498"/>
          <a:ext cx="7210577" cy="3368857"/>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a:xfrm rot="16200000">
            <a:off x="-228229" y="2677592"/>
            <a:ext cx="1249655" cy="307777"/>
          </a:xfrm>
          <a:prstGeom prst="rect">
            <a:avLst/>
          </a:prstGeom>
          <a:noFill/>
        </p:spPr>
        <p:txBody>
          <a:bodyPr wrap="square" rtlCol="0">
            <a:spAutoFit/>
          </a:bodyPr>
          <a:lstStyle/>
          <a:p>
            <a:r>
              <a:rPr lang="fr-CA" sz="1400" b="1" dirty="0" smtClean="0"/>
              <a:t># OF FIRMS</a:t>
            </a:r>
            <a:endParaRPr lang="fr-CA" sz="1400" b="1" dirty="0"/>
          </a:p>
        </p:txBody>
      </p:sp>
      <p:sp>
        <p:nvSpPr>
          <p:cNvPr id="21" name="TextBox 20"/>
          <p:cNvSpPr txBox="1"/>
          <p:nvPr/>
        </p:nvSpPr>
        <p:spPr>
          <a:xfrm>
            <a:off x="3377618" y="4642048"/>
            <a:ext cx="2282222" cy="307777"/>
          </a:xfrm>
          <a:prstGeom prst="rect">
            <a:avLst/>
          </a:prstGeom>
          <a:noFill/>
        </p:spPr>
        <p:txBody>
          <a:bodyPr wrap="square" rtlCol="0">
            <a:spAutoFit/>
          </a:bodyPr>
          <a:lstStyle/>
          <a:p>
            <a:r>
              <a:rPr lang="fr-CA" sz="1400" b="1" dirty="0" smtClean="0"/>
              <a:t># OF EMPLOYEES</a:t>
            </a:r>
            <a:endParaRPr lang="fr-CA" sz="1400" b="1" dirty="0"/>
          </a:p>
        </p:txBody>
      </p:sp>
    </p:spTree>
    <p:extLst>
      <p:ext uri="{BB962C8B-B14F-4D97-AF65-F5344CB8AC3E}">
        <p14:creationId xmlns:p14="http://schemas.microsoft.com/office/powerpoint/2010/main" val="19037701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IRAP sector teams</a:t>
            </a:r>
            <a:endParaRPr lang="en-US" dirty="0"/>
          </a:p>
        </p:txBody>
      </p:sp>
      <p:sp>
        <p:nvSpPr>
          <p:cNvPr id="3" name="Slide Number Placeholder 2"/>
          <p:cNvSpPr>
            <a:spLocks noGrp="1"/>
          </p:cNvSpPr>
          <p:nvPr>
            <p:ph type="sldNum" sz="quarter" idx="11"/>
          </p:nvPr>
        </p:nvSpPr>
        <p:spPr/>
        <p:txBody>
          <a:bodyPr/>
          <a:lstStyle/>
          <a:p>
            <a:fld id="{77E68ECE-59D7-452D-8595-BBB947F3BD2D}" type="slidenum">
              <a:rPr lang="en-US" smtClean="0"/>
              <a:pPr/>
              <a:t>16</a:t>
            </a:fld>
            <a:endParaRPr lang="en-US" dirty="0"/>
          </a:p>
        </p:txBody>
      </p:sp>
      <p:sp>
        <p:nvSpPr>
          <p:cNvPr id="9" name="Text Placeholder 8"/>
          <p:cNvSpPr>
            <a:spLocks noGrp="1"/>
          </p:cNvSpPr>
          <p:nvPr>
            <p:ph type="body" sz="quarter" idx="12"/>
          </p:nvPr>
        </p:nvSpPr>
        <p:spPr>
          <a:xfrm>
            <a:off x="426245" y="1311012"/>
            <a:ext cx="4408981" cy="2973388"/>
          </a:xfrm>
        </p:spPr>
        <p:txBody>
          <a:bodyPr/>
          <a:lstStyle/>
          <a:p>
            <a:pPr marL="285750" lvl="1" indent="-285750">
              <a:buFont typeface="Arial" panose="020B0604020202020204" pitchFamily="34" charset="0"/>
              <a:buChar char="•"/>
            </a:pPr>
            <a:r>
              <a:rPr lang="en-US" dirty="0" smtClean="0"/>
              <a:t>Link innovative Canadian SMEs to global value chains</a:t>
            </a:r>
          </a:p>
          <a:p>
            <a:pPr marL="285750" lvl="1" indent="-285750">
              <a:buFont typeface="Arial" panose="020B0604020202020204" pitchFamily="34" charset="0"/>
              <a:buChar char="•"/>
            </a:pPr>
            <a:r>
              <a:rPr lang="en-US" dirty="0" smtClean="0"/>
              <a:t>Support </a:t>
            </a:r>
            <a:r>
              <a:rPr lang="en-US" dirty="0"/>
              <a:t>SME growth by providing access to current technology and business market intelligence on priority industry </a:t>
            </a:r>
            <a:r>
              <a:rPr lang="en-US" dirty="0" smtClean="0"/>
              <a:t>sectors</a:t>
            </a:r>
          </a:p>
          <a:p>
            <a:pPr marL="285750" lvl="1" indent="-285750">
              <a:buFont typeface="Arial" panose="020B0604020202020204" pitchFamily="34" charset="0"/>
              <a:buChar char="•"/>
            </a:pPr>
            <a:r>
              <a:rPr lang="en-US" dirty="0" smtClean="0"/>
              <a:t>Increase </a:t>
            </a:r>
            <a:r>
              <a:rPr lang="en-US" dirty="0"/>
              <a:t>the positive impact of NRC </a:t>
            </a:r>
            <a:r>
              <a:rPr lang="en-US" dirty="0" smtClean="0"/>
              <a:t/>
            </a:r>
            <a:br>
              <a:rPr lang="en-US" dirty="0" smtClean="0"/>
            </a:br>
            <a:r>
              <a:rPr lang="en-US" dirty="0" smtClean="0"/>
              <a:t>on </a:t>
            </a:r>
            <a:r>
              <a:rPr lang="en-US" dirty="0"/>
              <a:t>innovative </a:t>
            </a:r>
            <a:r>
              <a:rPr lang="en-US" dirty="0" smtClean="0"/>
              <a:t>SMEs.</a:t>
            </a:r>
          </a:p>
          <a:p>
            <a:pPr marL="285750" lvl="1" indent="-285750">
              <a:buFont typeface="Arial" panose="020B0604020202020204" pitchFamily="34" charset="0"/>
              <a:buChar char="•"/>
            </a:pPr>
            <a:r>
              <a:rPr lang="en-US" dirty="0" smtClean="0"/>
              <a:t>Contribute </a:t>
            </a:r>
            <a:r>
              <a:rPr lang="en-US" dirty="0"/>
              <a:t>to the competitiveness </a:t>
            </a:r>
            <a:r>
              <a:rPr lang="en-US" dirty="0" smtClean="0"/>
              <a:t/>
            </a:r>
            <a:br>
              <a:rPr lang="en-US" dirty="0" smtClean="0"/>
            </a:br>
            <a:r>
              <a:rPr lang="en-US" dirty="0" smtClean="0"/>
              <a:t>of </a:t>
            </a:r>
            <a:r>
              <a:rPr lang="en-US" dirty="0"/>
              <a:t>Canadian </a:t>
            </a:r>
            <a:r>
              <a:rPr lang="en-US" dirty="0" smtClean="0"/>
              <a:t>industry.</a:t>
            </a:r>
          </a:p>
          <a:p>
            <a:pPr marL="285750" lvl="1" indent="-285750">
              <a:buFont typeface="Arial" panose="020B0604020202020204" pitchFamily="34" charset="0"/>
              <a:buChar char="•"/>
            </a:pPr>
            <a:r>
              <a:rPr lang="en-US" dirty="0" smtClean="0"/>
              <a:t>Strengthen </a:t>
            </a:r>
            <a:r>
              <a:rPr lang="en-US" dirty="0"/>
              <a:t>Canada’s innovation system</a:t>
            </a:r>
            <a:r>
              <a:rPr lang="en-US" dirty="0" smtClean="0"/>
              <a:t>.</a:t>
            </a:r>
            <a:endParaRPr lang="en-US" dirty="0"/>
          </a:p>
        </p:txBody>
      </p:sp>
      <p:sp>
        <p:nvSpPr>
          <p:cNvPr id="8" name="Oval 7"/>
          <p:cNvSpPr/>
          <p:nvPr/>
        </p:nvSpPr>
        <p:spPr>
          <a:xfrm>
            <a:off x="5405120" y="1415454"/>
            <a:ext cx="3234944" cy="3144354"/>
          </a:xfrm>
          <a:prstGeom prst="ellipse">
            <a:avLst/>
          </a:prstGeom>
          <a:solidFill>
            <a:schemeClr val="accent3">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200" dirty="0">
              <a:solidFill>
                <a:srgbClr val="FFFFE7"/>
              </a:solidFill>
              <a:latin typeface="Arial" panose="020B0604020202020204" pitchFamily="34" charset="0"/>
              <a:cs typeface="Arial" panose="020B0604020202020204" pitchFamily="34" charset="0"/>
            </a:endParaRPr>
          </a:p>
        </p:txBody>
      </p:sp>
      <p:sp>
        <p:nvSpPr>
          <p:cNvPr id="10" name="TextBox 9"/>
          <p:cNvSpPr txBox="1"/>
          <p:nvPr/>
        </p:nvSpPr>
        <p:spPr>
          <a:xfrm>
            <a:off x="5774944" y="2218944"/>
            <a:ext cx="2942336" cy="1723549"/>
          </a:xfrm>
          <a:prstGeom prst="rect">
            <a:avLst/>
          </a:prstGeom>
          <a:noFill/>
        </p:spPr>
        <p:txBody>
          <a:bodyPr wrap="square" rtlCol="0">
            <a:spAutoFit/>
          </a:bodyPr>
          <a:lstStyle/>
          <a:p>
            <a:r>
              <a:rPr lang="en-CA" sz="1600" b="1" dirty="0">
                <a:solidFill>
                  <a:schemeClr val="bg1"/>
                </a:solidFill>
                <a:latin typeface="Arial" panose="020B0604020202020204" pitchFamily="34" charset="0"/>
                <a:cs typeface="Arial" panose="020B0604020202020204" pitchFamily="34" charset="0"/>
              </a:rPr>
              <a:t>Advanced Manufacturing</a:t>
            </a:r>
          </a:p>
          <a:p>
            <a:r>
              <a:rPr lang="en-CA" sz="1600" b="1" dirty="0">
                <a:solidFill>
                  <a:schemeClr val="bg1"/>
                </a:solidFill>
                <a:latin typeface="Arial" panose="020B0604020202020204" pitchFamily="34" charset="0"/>
                <a:cs typeface="Arial" panose="020B0604020202020204" pitchFamily="34" charset="0"/>
              </a:rPr>
              <a:t>Aerospace • </a:t>
            </a:r>
            <a:r>
              <a:rPr lang="en-CA" sz="1600" b="1" dirty="0" err="1" smtClean="0">
                <a:solidFill>
                  <a:schemeClr val="bg1"/>
                </a:solidFill>
                <a:latin typeface="Arial" panose="020B0604020202020204" pitchFamily="34" charset="0"/>
                <a:cs typeface="Arial" panose="020B0604020202020204" pitchFamily="34" charset="0"/>
              </a:rPr>
              <a:t>AgriFood</a:t>
            </a:r>
            <a:r>
              <a:rPr lang="en-CA" sz="1600" b="1" dirty="0" smtClean="0">
                <a:solidFill>
                  <a:schemeClr val="bg1"/>
                </a:solidFill>
                <a:latin typeface="Arial" panose="020B0604020202020204" pitchFamily="34" charset="0"/>
                <a:cs typeface="Arial" panose="020B0604020202020204" pitchFamily="34" charset="0"/>
              </a:rPr>
              <a:t> </a:t>
            </a:r>
            <a:r>
              <a:rPr lang="en-CA" sz="1600" b="1" dirty="0" err="1" smtClean="0">
                <a:solidFill>
                  <a:schemeClr val="bg1"/>
                </a:solidFill>
                <a:latin typeface="Arial" panose="020B0604020202020204" pitchFamily="34" charset="0"/>
                <a:cs typeface="Arial" panose="020B0604020202020204" pitchFamily="34" charset="0"/>
              </a:rPr>
              <a:t>BioMedical</a:t>
            </a:r>
            <a:r>
              <a:rPr lang="en-CA" sz="1600" b="1" dirty="0" smtClean="0">
                <a:solidFill>
                  <a:schemeClr val="bg1"/>
                </a:solidFill>
                <a:latin typeface="Arial" panose="020B0604020202020204" pitchFamily="34" charset="0"/>
                <a:cs typeface="Arial" panose="020B0604020202020204" pitchFamily="34" charset="0"/>
              </a:rPr>
              <a:t> </a:t>
            </a:r>
            <a:r>
              <a:rPr lang="en-CA" sz="1600" b="1" dirty="0">
                <a:solidFill>
                  <a:schemeClr val="bg1"/>
                </a:solidFill>
                <a:latin typeface="Arial" panose="020B0604020202020204" pitchFamily="34" charset="0"/>
                <a:cs typeface="Arial" panose="020B0604020202020204" pitchFamily="34" charset="0"/>
              </a:rPr>
              <a:t>• </a:t>
            </a:r>
            <a:r>
              <a:rPr lang="en-CA" sz="1600" b="1" dirty="0" err="1" smtClean="0">
                <a:solidFill>
                  <a:schemeClr val="bg1"/>
                </a:solidFill>
                <a:latin typeface="Arial" panose="020B0604020202020204" pitchFamily="34" charset="0"/>
                <a:cs typeface="Arial" panose="020B0604020202020204" pitchFamily="34" charset="0"/>
              </a:rPr>
              <a:t>BioProducts</a:t>
            </a:r>
            <a:r>
              <a:rPr lang="en-CA" sz="1600" b="1" dirty="0" smtClean="0">
                <a:solidFill>
                  <a:schemeClr val="bg1"/>
                </a:solidFill>
                <a:latin typeface="Arial" panose="020B0604020202020204" pitchFamily="34" charset="0"/>
                <a:cs typeface="Arial" panose="020B0604020202020204" pitchFamily="34" charset="0"/>
              </a:rPr>
              <a:t> </a:t>
            </a:r>
            <a:r>
              <a:rPr lang="en-CA" sz="1600" b="1" dirty="0" err="1" smtClean="0">
                <a:solidFill>
                  <a:schemeClr val="bg1"/>
                </a:solidFill>
                <a:latin typeface="Arial" panose="020B0604020202020204" pitchFamily="34" charset="0"/>
                <a:cs typeface="Arial" panose="020B0604020202020204" pitchFamily="34" charset="0"/>
              </a:rPr>
              <a:t>CleanTech</a:t>
            </a:r>
            <a:r>
              <a:rPr lang="en-CA" sz="1600" b="1" dirty="0" smtClean="0">
                <a:solidFill>
                  <a:schemeClr val="bg1"/>
                </a:solidFill>
                <a:latin typeface="Arial" panose="020B0604020202020204" pitchFamily="34" charset="0"/>
                <a:cs typeface="Arial" panose="020B0604020202020204" pitchFamily="34" charset="0"/>
              </a:rPr>
              <a:t> </a:t>
            </a:r>
            <a:r>
              <a:rPr lang="en-CA" sz="1600" b="1" dirty="0">
                <a:solidFill>
                  <a:schemeClr val="bg1"/>
                </a:solidFill>
                <a:latin typeface="Arial" panose="020B0604020202020204" pitchFamily="34" charset="0"/>
                <a:cs typeface="Arial" panose="020B0604020202020204" pitchFamily="34" charset="0"/>
              </a:rPr>
              <a:t>• </a:t>
            </a:r>
            <a:r>
              <a:rPr lang="en-CA" sz="1600" b="1" dirty="0" smtClean="0">
                <a:solidFill>
                  <a:schemeClr val="bg1"/>
                </a:solidFill>
                <a:latin typeface="Arial" panose="020B0604020202020204" pitchFamily="34" charset="0"/>
                <a:cs typeface="Arial" panose="020B0604020202020204" pitchFamily="34" charset="0"/>
              </a:rPr>
              <a:t>Construction   </a:t>
            </a:r>
            <a:br>
              <a:rPr lang="en-CA" sz="1600" b="1" dirty="0" smtClean="0">
                <a:solidFill>
                  <a:schemeClr val="bg1"/>
                </a:solidFill>
                <a:latin typeface="Arial" panose="020B0604020202020204" pitchFamily="34" charset="0"/>
                <a:cs typeface="Arial" panose="020B0604020202020204" pitchFamily="34" charset="0"/>
              </a:rPr>
            </a:br>
            <a:r>
              <a:rPr lang="en-CA" sz="1600" b="1" dirty="0" smtClean="0">
                <a:solidFill>
                  <a:schemeClr val="bg1"/>
                </a:solidFill>
                <a:latin typeface="Arial" panose="020B0604020202020204" pitchFamily="34" charset="0"/>
                <a:cs typeface="Arial" panose="020B0604020202020204" pitchFamily="34" charset="0"/>
              </a:rPr>
              <a:t>ICT </a:t>
            </a:r>
            <a:r>
              <a:rPr lang="en-CA" sz="1600" b="1" dirty="0">
                <a:solidFill>
                  <a:schemeClr val="bg1"/>
                </a:solidFill>
                <a:latin typeface="Arial" panose="020B0604020202020204" pitchFamily="34" charset="0"/>
                <a:cs typeface="Arial" panose="020B0604020202020204" pitchFamily="34" charset="0"/>
              </a:rPr>
              <a:t>• </a:t>
            </a:r>
            <a:r>
              <a:rPr lang="en-CA" sz="1600" b="1" dirty="0" smtClean="0">
                <a:solidFill>
                  <a:schemeClr val="bg1"/>
                </a:solidFill>
                <a:latin typeface="Arial" panose="020B0604020202020204" pitchFamily="34" charset="0"/>
                <a:cs typeface="Arial" panose="020B0604020202020204" pitchFamily="34" charset="0"/>
              </a:rPr>
              <a:t>Mining</a:t>
            </a:r>
            <a:endParaRPr lang="en-CA" sz="1600" b="1" dirty="0">
              <a:solidFill>
                <a:schemeClr val="bg1"/>
              </a:solidFill>
              <a:latin typeface="Arial" panose="020B0604020202020204" pitchFamily="34" charset="0"/>
              <a:cs typeface="Arial" panose="020B0604020202020204" pitchFamily="34" charset="0"/>
            </a:endParaRPr>
          </a:p>
          <a:p>
            <a:r>
              <a:rPr lang="en-CA" sz="400" b="1" dirty="0">
                <a:solidFill>
                  <a:srgbClr val="FFFFCC"/>
                </a:solidFill>
                <a:latin typeface="Arial" panose="020B0604020202020204" pitchFamily="34" charset="0"/>
                <a:cs typeface="Arial" panose="020B0604020202020204" pitchFamily="34" charset="0"/>
              </a:rPr>
              <a:t/>
            </a:r>
            <a:br>
              <a:rPr lang="en-CA" sz="400" b="1" dirty="0">
                <a:solidFill>
                  <a:srgbClr val="FFFFCC"/>
                </a:solidFill>
                <a:latin typeface="Arial" panose="020B0604020202020204" pitchFamily="34" charset="0"/>
                <a:cs typeface="Arial" panose="020B0604020202020204" pitchFamily="34" charset="0"/>
              </a:rPr>
            </a:br>
            <a:r>
              <a:rPr lang="en-CA" sz="400" b="1" dirty="0">
                <a:solidFill>
                  <a:srgbClr val="FFFFCC"/>
                </a:solidFill>
                <a:latin typeface="Arial" panose="020B0604020202020204" pitchFamily="34" charset="0"/>
                <a:cs typeface="Arial" panose="020B0604020202020204" pitchFamily="34" charset="0"/>
              </a:rPr>
              <a:t/>
            </a:r>
            <a:br>
              <a:rPr lang="en-CA" sz="400" b="1" dirty="0">
                <a:solidFill>
                  <a:srgbClr val="FFFFCC"/>
                </a:solidFill>
                <a:latin typeface="Arial" panose="020B0604020202020204" pitchFamily="34" charset="0"/>
                <a:cs typeface="Arial" panose="020B0604020202020204" pitchFamily="34" charset="0"/>
              </a:rPr>
            </a:br>
            <a:endParaRPr lang="en-CA" dirty="0"/>
          </a:p>
        </p:txBody>
      </p:sp>
      <p:sp>
        <p:nvSpPr>
          <p:cNvPr id="11" name="Footer Placeholder 3"/>
          <p:cNvSpPr txBox="1">
            <a:spLocks/>
          </p:cNvSpPr>
          <p:nvPr/>
        </p:nvSpPr>
        <p:spPr>
          <a:xfrm>
            <a:off x="-1434912" y="4767263"/>
            <a:ext cx="5767800" cy="365125"/>
          </a:xfrm>
          <a:prstGeom prst="ellipse">
            <a:avLst/>
          </a:prstGeom>
        </p:spPr>
        <p:txBody>
          <a:bodyPr vert="horz" lIns="0" tIns="0" rIns="0" bIns="0" rtlCol="0" anchor="ctr">
            <a:normAutofit/>
          </a:bodyPr>
          <a:lstStyle>
            <a:lvl1pPr marL="0" indent="0" algn="ctr" defTabSz="914400" rtl="0" eaLnBrk="1" latinLnBrk="0" hangingPunct="1">
              <a:lnSpc>
                <a:spcPct val="100000"/>
              </a:lnSpc>
              <a:spcBef>
                <a:spcPts val="1200"/>
              </a:spcBef>
              <a:spcAft>
                <a:spcPts val="600"/>
              </a:spcAft>
              <a:buFont typeface="Arial" panose="020B0604020202020204" pitchFamily="34" charset="0"/>
              <a:buNone/>
              <a:defRPr sz="1200" b="1" kern="1200">
                <a:solidFill>
                  <a:schemeClr val="bg1">
                    <a:lumMod val="75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700" kern="1200">
                <a:solidFill>
                  <a:srgbClr val="3B495A"/>
                </a:solidFill>
                <a:latin typeface="Arial" panose="020B0604020202020204" pitchFamily="34" charset="0"/>
                <a:ea typeface="+mn-ea"/>
                <a:cs typeface="Arial" panose="020B0604020202020204" pitchFamily="34" charset="0"/>
              </a:defRPr>
            </a:lvl2pPr>
            <a:lvl3pPr marL="228600" indent="-228600" algn="l" defTabSz="914400" rtl="0" eaLnBrk="1" latinLnBrk="0" hangingPunct="1">
              <a:lnSpc>
                <a:spcPct val="100000"/>
              </a:lnSpc>
              <a:spcBef>
                <a:spcPts val="600"/>
              </a:spcBef>
              <a:spcAft>
                <a:spcPts val="600"/>
              </a:spcAft>
              <a:buFont typeface="Arial" panose="020B0604020202020204" pitchFamily="34" charset="0"/>
              <a:buChar char="•"/>
              <a:defRPr sz="1700" kern="1200">
                <a:solidFill>
                  <a:srgbClr val="3B495A"/>
                </a:solidFill>
                <a:latin typeface="Arial" panose="020B0604020202020204" pitchFamily="34" charset="0"/>
                <a:ea typeface="+mn-ea"/>
                <a:cs typeface="Arial" panose="020B0604020202020204" pitchFamily="34" charset="0"/>
              </a:defRPr>
            </a:lvl3pPr>
            <a:lvl4pPr marL="5715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4pPr>
            <a:lvl5pPr marL="1027113"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900" dirty="0" smtClean="0">
                <a:solidFill>
                  <a:schemeClr val="bg1">
                    <a:lumMod val="85000"/>
                  </a:schemeClr>
                </a:solidFill>
              </a:rPr>
              <a:t>NATIONAL RESEARCH COUNCIL CANADA</a:t>
            </a:r>
            <a:endParaRPr lang="en-US" sz="900" dirty="0">
              <a:solidFill>
                <a:schemeClr val="bg1">
                  <a:lumMod val="85000"/>
                </a:schemeClr>
              </a:solidFill>
            </a:endParaRPr>
          </a:p>
        </p:txBody>
      </p:sp>
    </p:spTree>
    <p:extLst>
      <p:ext uri="{BB962C8B-B14F-4D97-AF65-F5344CB8AC3E}">
        <p14:creationId xmlns:p14="http://schemas.microsoft.com/office/powerpoint/2010/main" val="1907799036"/>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ac\Home\Desktop\WIP-Dana\18-1258_IRAP - Media Products for ISED\Production\Source\UofS_86A2519.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
          <a:stretch/>
        </p:blipFill>
        <p:spPr bwMode="auto">
          <a:xfrm>
            <a:off x="0"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294967295"/>
          </p:nvPr>
        </p:nvSpPr>
        <p:spPr>
          <a:xfrm>
            <a:off x="8686800" y="4767263"/>
            <a:ext cx="457200" cy="274637"/>
          </a:xfrm>
        </p:spPr>
        <p:txBody>
          <a:bodyPr/>
          <a:lstStyle/>
          <a:p>
            <a:fld id="{77E68ECE-59D7-452D-8595-BBB947F3BD2D}" type="slidenum">
              <a:rPr lang="en-US" smtClean="0"/>
              <a:pPr/>
              <a:t>17</a:t>
            </a:fld>
            <a:endParaRPr lang="en-US" dirty="0"/>
          </a:p>
        </p:txBody>
      </p:sp>
      <p:sp>
        <p:nvSpPr>
          <p:cNvPr id="14" name="Content Placeholder 2"/>
          <p:cNvSpPr txBox="1">
            <a:spLocks/>
          </p:cNvSpPr>
          <p:nvPr/>
        </p:nvSpPr>
        <p:spPr>
          <a:xfrm>
            <a:off x="3574740" y="1245093"/>
            <a:ext cx="5666913" cy="3796014"/>
          </a:xfrm>
          <a:prstGeom prst="rect">
            <a:avLst/>
          </a:prstGeom>
        </p:spPr>
        <p:txBody>
          <a:bodyPr vert="horz" lIns="91440" tIns="45720" rIns="91440" bIns="45720" rtlCol="0">
            <a:normAutofit/>
          </a:bodyPr>
          <a:lstStyle>
            <a:lvl1pPr marL="228600" indent="-228600" algn="l" defTabSz="914400" rtl="0" eaLnBrk="1" latinLnBrk="0" hangingPunct="1">
              <a:spcBef>
                <a:spcPct val="20000"/>
              </a:spcBef>
              <a:buClr>
                <a:schemeClr val="accent5">
                  <a:lumMod val="75000"/>
                </a:schemeClr>
              </a:buClr>
              <a:buFontTx/>
              <a:buBlip>
                <a:blip r:embed="rId4"/>
              </a:buBlip>
              <a:defRPr sz="2400" b="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084263" indent="-169863"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43050" indent="-17145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998663" indent="-169863"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en-US" dirty="0" smtClean="0"/>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white">
          <a:xfrm>
            <a:off x="5102804" y="813027"/>
            <a:ext cx="3291840" cy="3347708"/>
          </a:xfrm>
          <a:prstGeom prst="rect">
            <a:avLst/>
          </a:prstGeom>
        </p:spPr>
      </p:pic>
      <p:sp>
        <p:nvSpPr>
          <p:cNvPr id="4" name="TextBox 3"/>
          <p:cNvSpPr txBox="1"/>
          <p:nvPr/>
        </p:nvSpPr>
        <p:spPr>
          <a:xfrm>
            <a:off x="5431374" y="1739029"/>
            <a:ext cx="2797722" cy="1754326"/>
          </a:xfrm>
          <a:prstGeom prst="rect">
            <a:avLst/>
          </a:prstGeom>
          <a:noFill/>
        </p:spPr>
        <p:txBody>
          <a:bodyPr wrap="square" rtlCol="0">
            <a:spAutoFit/>
          </a:bodyPr>
          <a:lstStyle/>
          <a:p>
            <a:r>
              <a:rPr lang="en-CA" b="1" dirty="0">
                <a:solidFill>
                  <a:schemeClr val="bg1"/>
                </a:solidFill>
              </a:rPr>
              <a:t>IRAP offers funding </a:t>
            </a:r>
            <a:r>
              <a:rPr lang="en-CA" b="1" dirty="0" smtClean="0">
                <a:solidFill>
                  <a:schemeClr val="bg1"/>
                </a:solidFill>
              </a:rPr>
              <a:t/>
            </a:r>
            <a:br>
              <a:rPr lang="en-CA" b="1" dirty="0" smtClean="0">
                <a:solidFill>
                  <a:schemeClr val="bg1"/>
                </a:solidFill>
              </a:rPr>
            </a:br>
            <a:r>
              <a:rPr lang="en-CA" b="1" dirty="0" smtClean="0">
                <a:solidFill>
                  <a:schemeClr val="bg1"/>
                </a:solidFill>
              </a:rPr>
              <a:t>to </a:t>
            </a:r>
            <a:r>
              <a:rPr lang="en-CA" b="1" dirty="0">
                <a:solidFill>
                  <a:schemeClr val="bg1"/>
                </a:solidFill>
              </a:rPr>
              <a:t>Canadian SMEs that have t</a:t>
            </a:r>
            <a:r>
              <a:rPr lang="en-US" b="1" dirty="0">
                <a:solidFill>
                  <a:schemeClr val="bg1"/>
                </a:solidFill>
              </a:rPr>
              <a:t>he potential and willingness to grow through innovation</a:t>
            </a:r>
          </a:p>
          <a:p>
            <a:endParaRPr lang="en-CA" dirty="0"/>
          </a:p>
        </p:txBody>
      </p:sp>
    </p:spTree>
    <p:extLst>
      <p:ext uri="{BB962C8B-B14F-4D97-AF65-F5344CB8AC3E}">
        <p14:creationId xmlns:p14="http://schemas.microsoft.com/office/powerpoint/2010/main" val="3785153165"/>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can we select?</a:t>
            </a:r>
            <a:endParaRPr lang="en-US" dirty="0"/>
          </a:p>
        </p:txBody>
      </p:sp>
      <p:sp>
        <p:nvSpPr>
          <p:cNvPr id="3" name="Slide Number Placeholder 2"/>
          <p:cNvSpPr>
            <a:spLocks noGrp="1"/>
          </p:cNvSpPr>
          <p:nvPr>
            <p:ph type="sldNum" sz="quarter" idx="11"/>
          </p:nvPr>
        </p:nvSpPr>
        <p:spPr/>
        <p:txBody>
          <a:bodyPr/>
          <a:lstStyle/>
          <a:p>
            <a:fld id="{77E68ECE-59D7-452D-8595-BBB947F3BD2D}" type="slidenum">
              <a:rPr lang="en-US" smtClean="0"/>
              <a:pPr/>
              <a:t>18</a:t>
            </a:fld>
            <a:endParaRPr lang="en-US" dirty="0"/>
          </a:p>
        </p:txBody>
      </p:sp>
      <p:sp>
        <p:nvSpPr>
          <p:cNvPr id="14" name="Content Placeholder 2"/>
          <p:cNvSpPr txBox="1">
            <a:spLocks/>
          </p:cNvSpPr>
          <p:nvPr/>
        </p:nvSpPr>
        <p:spPr>
          <a:xfrm>
            <a:off x="3574740" y="1245093"/>
            <a:ext cx="5666913" cy="3796014"/>
          </a:xfrm>
          <a:prstGeom prst="rect">
            <a:avLst/>
          </a:prstGeom>
        </p:spPr>
        <p:txBody>
          <a:bodyPr vert="horz" lIns="91440" tIns="45720" rIns="91440" bIns="45720" rtlCol="0">
            <a:normAutofit/>
          </a:bodyPr>
          <a:lstStyle>
            <a:lvl1pPr marL="228600" indent="-228600" algn="l" defTabSz="914400" rtl="0" eaLnBrk="1" latinLnBrk="0" hangingPunct="1">
              <a:spcBef>
                <a:spcPct val="20000"/>
              </a:spcBef>
              <a:buClr>
                <a:schemeClr val="accent5">
                  <a:lumMod val="75000"/>
                </a:schemeClr>
              </a:buClr>
              <a:buFontTx/>
              <a:buBlip>
                <a:blip r:embed="rId3"/>
              </a:buBlip>
              <a:defRPr sz="2400" b="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084263" indent="-169863"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43050" indent="-17145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998663" indent="-169863"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en-US" dirty="0" smtClean="0"/>
          </a:p>
        </p:txBody>
      </p:sp>
      <p:pic>
        <p:nvPicPr>
          <p:cNvPr id="6146" name="Picture 2"/>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48253" y="532205"/>
            <a:ext cx="3291840" cy="3291840"/>
          </a:xfrm>
          <a:prstGeom prst="ellipse">
            <a:avLst/>
          </a:prstGeom>
          <a:noFill/>
          <a:extLst>
            <a:ext uri="{909E8E84-426E-40DD-AFC4-6F175D3DCCD1}">
              <a14:hiddenFill xmlns:a14="http://schemas.microsoft.com/office/drawing/2010/main">
                <a:solidFill>
                  <a:srgbClr val="FFFFFF"/>
                </a:solidFill>
              </a14:hiddenFill>
            </a:ext>
          </a:extLst>
        </p:spPr>
      </p:pic>
      <p:pic>
        <p:nvPicPr>
          <p:cNvPr id="6147" name="Picture 3" descr="\\Mac\Home\Desktop\WIP-Dana\18-1258_IRAP - Media Products for ISED\Production\Source\JenniferTomka\Hootesuite\9971225873_e28fab3c04_o_newBKGRND.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538817" y="3037658"/>
            <a:ext cx="1467104" cy="1499275"/>
          </a:xfrm>
          <a:prstGeom prst="ellipse">
            <a:avLst/>
          </a:prstGeom>
          <a:noFill/>
          <a:extLst>
            <a:ext uri="{909E8E84-426E-40DD-AFC4-6F175D3DCCD1}">
              <a14:hiddenFill xmlns:a14="http://schemas.microsoft.com/office/drawing/2010/main">
                <a:solidFill>
                  <a:srgbClr val="FFFFFF"/>
                </a:solidFill>
              </a14:hiddenFill>
            </a:ext>
          </a:extLst>
        </p:spPr>
      </p:pic>
      <p:sp>
        <p:nvSpPr>
          <p:cNvPr id="10" name="Footer Placeholder 3"/>
          <p:cNvSpPr txBox="1">
            <a:spLocks/>
          </p:cNvSpPr>
          <p:nvPr/>
        </p:nvSpPr>
        <p:spPr>
          <a:xfrm>
            <a:off x="-1434912" y="4767263"/>
            <a:ext cx="5767800" cy="365125"/>
          </a:xfrm>
          <a:prstGeom prst="ellipse">
            <a:avLst/>
          </a:prstGeom>
        </p:spPr>
        <p:txBody>
          <a:bodyPr vert="horz" lIns="0" tIns="0" rIns="0" bIns="0" rtlCol="0" anchor="ctr">
            <a:normAutofit/>
          </a:bodyPr>
          <a:lstStyle>
            <a:lvl1pPr marL="0" indent="0" algn="ctr" defTabSz="914400" rtl="0" eaLnBrk="1" latinLnBrk="0" hangingPunct="1">
              <a:lnSpc>
                <a:spcPct val="100000"/>
              </a:lnSpc>
              <a:spcBef>
                <a:spcPts val="1200"/>
              </a:spcBef>
              <a:spcAft>
                <a:spcPts val="600"/>
              </a:spcAft>
              <a:buFont typeface="Arial" panose="020B0604020202020204" pitchFamily="34" charset="0"/>
              <a:buNone/>
              <a:defRPr sz="1200" b="1" kern="1200">
                <a:solidFill>
                  <a:schemeClr val="bg1">
                    <a:lumMod val="75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700" kern="1200">
                <a:solidFill>
                  <a:srgbClr val="3B495A"/>
                </a:solidFill>
                <a:latin typeface="Arial" panose="020B0604020202020204" pitchFamily="34" charset="0"/>
                <a:ea typeface="+mn-ea"/>
                <a:cs typeface="Arial" panose="020B0604020202020204" pitchFamily="34" charset="0"/>
              </a:defRPr>
            </a:lvl2pPr>
            <a:lvl3pPr marL="228600" indent="-228600" algn="l" defTabSz="914400" rtl="0" eaLnBrk="1" latinLnBrk="0" hangingPunct="1">
              <a:lnSpc>
                <a:spcPct val="100000"/>
              </a:lnSpc>
              <a:spcBef>
                <a:spcPts val="600"/>
              </a:spcBef>
              <a:spcAft>
                <a:spcPts val="600"/>
              </a:spcAft>
              <a:buFont typeface="Arial" panose="020B0604020202020204" pitchFamily="34" charset="0"/>
              <a:buChar char="•"/>
              <a:defRPr sz="1700" kern="1200">
                <a:solidFill>
                  <a:srgbClr val="3B495A"/>
                </a:solidFill>
                <a:latin typeface="Arial" panose="020B0604020202020204" pitchFamily="34" charset="0"/>
                <a:ea typeface="+mn-ea"/>
                <a:cs typeface="Arial" panose="020B0604020202020204" pitchFamily="34" charset="0"/>
              </a:defRPr>
            </a:lvl3pPr>
            <a:lvl4pPr marL="5715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4pPr>
            <a:lvl5pPr marL="1027113"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900" dirty="0" smtClean="0">
                <a:solidFill>
                  <a:schemeClr val="bg1">
                    <a:lumMod val="85000"/>
                  </a:schemeClr>
                </a:solidFill>
              </a:rPr>
              <a:t>NATIONAL RESEARCH COUNCIL CANADA</a:t>
            </a:r>
            <a:endParaRPr lang="en-US" sz="900" dirty="0">
              <a:solidFill>
                <a:schemeClr val="bg1">
                  <a:lumMod val="85000"/>
                </a:schemeClr>
              </a:solidFill>
            </a:endParaRPr>
          </a:p>
        </p:txBody>
      </p:sp>
      <p:sp>
        <p:nvSpPr>
          <p:cNvPr id="4" name="Rectangle 3"/>
          <p:cNvSpPr/>
          <p:nvPr/>
        </p:nvSpPr>
        <p:spPr>
          <a:xfrm>
            <a:off x="-571404" y="3106558"/>
            <a:ext cx="6067111" cy="1200329"/>
          </a:xfrm>
          <a:prstGeom prst="rect">
            <a:avLst/>
          </a:prstGeom>
        </p:spPr>
        <p:txBody>
          <a:bodyPr wrap="square">
            <a:spAutoFit/>
          </a:bodyPr>
          <a:lstStyle/>
          <a:p>
            <a:pPr marL="1200150" lvl="2" indent="-285750">
              <a:buFont typeface="Arial" panose="020B0604020202020204" pitchFamily="34" charset="0"/>
              <a:buChar char="•"/>
            </a:pPr>
            <a:r>
              <a:rPr lang="en-US" dirty="0"/>
              <a:t>Business </a:t>
            </a:r>
            <a:r>
              <a:rPr lang="en-US" dirty="0" smtClean="0"/>
              <a:t>opportunity</a:t>
            </a:r>
          </a:p>
          <a:p>
            <a:pPr marL="1200150" lvl="2" indent="-285750">
              <a:buFont typeface="Arial" panose="020B0604020202020204" pitchFamily="34" charset="0"/>
              <a:buChar char="•"/>
            </a:pPr>
            <a:r>
              <a:rPr lang="en-US" dirty="0" smtClean="0"/>
              <a:t>Management </a:t>
            </a:r>
            <a:r>
              <a:rPr lang="en-US" dirty="0"/>
              <a:t>&amp; financial </a:t>
            </a:r>
            <a:r>
              <a:rPr lang="en-US" dirty="0" smtClean="0"/>
              <a:t>capabilities</a:t>
            </a:r>
          </a:p>
          <a:p>
            <a:pPr marL="1200150" lvl="2" indent="-285750">
              <a:buFont typeface="Arial" panose="020B0604020202020204" pitchFamily="34" charset="0"/>
              <a:buChar char="•"/>
            </a:pPr>
            <a:r>
              <a:rPr lang="en-US" dirty="0" smtClean="0"/>
              <a:t>Potential </a:t>
            </a:r>
            <a:r>
              <a:rPr lang="en-US" dirty="0"/>
              <a:t>to achieve expected </a:t>
            </a:r>
            <a:r>
              <a:rPr lang="en-US" dirty="0" smtClean="0"/>
              <a:t>outcomes</a:t>
            </a:r>
          </a:p>
          <a:p>
            <a:pPr marL="1200150" lvl="2" indent="-285750">
              <a:buFont typeface="Arial" panose="020B0604020202020204" pitchFamily="34" charset="0"/>
              <a:buChar char="•"/>
            </a:pPr>
            <a:r>
              <a:rPr lang="en-US" dirty="0" smtClean="0"/>
              <a:t>Plan </a:t>
            </a:r>
            <a:r>
              <a:rPr lang="en-US" dirty="0"/>
              <a:t>to commercialize </a:t>
            </a:r>
            <a:r>
              <a:rPr lang="en-US" dirty="0" smtClean="0"/>
              <a:t>results</a:t>
            </a:r>
          </a:p>
        </p:txBody>
      </p:sp>
      <p:sp>
        <p:nvSpPr>
          <p:cNvPr id="7" name="TextBox 6"/>
          <p:cNvSpPr txBox="1"/>
          <p:nvPr/>
        </p:nvSpPr>
        <p:spPr>
          <a:xfrm>
            <a:off x="309713" y="1400263"/>
            <a:ext cx="3104536" cy="369332"/>
          </a:xfrm>
          <a:prstGeom prst="rect">
            <a:avLst/>
          </a:prstGeom>
          <a:noFill/>
        </p:spPr>
        <p:txBody>
          <a:bodyPr wrap="square" rtlCol="0">
            <a:spAutoFit/>
          </a:bodyPr>
          <a:lstStyle/>
          <a:p>
            <a:r>
              <a:rPr lang="fr-CA" b="1" dirty="0" smtClean="0">
                <a:solidFill>
                  <a:srgbClr val="0099AA"/>
                </a:solidFill>
              </a:rPr>
              <a:t>BASIC ELIGIBILITY</a:t>
            </a:r>
            <a:endParaRPr lang="fr-CA" b="1" dirty="0">
              <a:solidFill>
                <a:srgbClr val="0099AA"/>
              </a:solidFill>
            </a:endParaRPr>
          </a:p>
        </p:txBody>
      </p:sp>
      <p:sp>
        <p:nvSpPr>
          <p:cNvPr id="8" name="TextBox 7"/>
          <p:cNvSpPr txBox="1"/>
          <p:nvPr/>
        </p:nvSpPr>
        <p:spPr>
          <a:xfrm>
            <a:off x="309713" y="1722853"/>
            <a:ext cx="4807975" cy="923330"/>
          </a:xfrm>
          <a:prstGeom prst="rect">
            <a:avLst/>
          </a:prstGeom>
          <a:noFill/>
        </p:spPr>
        <p:txBody>
          <a:bodyPr wrap="square" rtlCol="0">
            <a:spAutoFit/>
          </a:bodyPr>
          <a:lstStyle/>
          <a:p>
            <a:pPr marL="285750" indent="-285750">
              <a:buFont typeface="Arial" panose="020B0604020202020204" pitchFamily="34" charset="0"/>
              <a:buChar char="•"/>
            </a:pPr>
            <a:r>
              <a:rPr lang="fr-CA" dirty="0" err="1" smtClean="0"/>
              <a:t>Incorporated</a:t>
            </a:r>
            <a:r>
              <a:rPr lang="fr-CA" dirty="0" smtClean="0"/>
              <a:t> SME operating in Canada</a:t>
            </a:r>
          </a:p>
          <a:p>
            <a:pPr marL="285750" indent="-285750">
              <a:buFont typeface="Arial" panose="020B0604020202020204" pitchFamily="34" charset="0"/>
              <a:buChar char="•"/>
            </a:pPr>
            <a:r>
              <a:rPr lang="fr-CA" dirty="0" smtClean="0"/>
              <a:t>500 or </a:t>
            </a:r>
            <a:r>
              <a:rPr lang="fr-CA" dirty="0" err="1" smtClean="0"/>
              <a:t>fewer</a:t>
            </a:r>
            <a:r>
              <a:rPr lang="fr-CA" dirty="0" smtClean="0"/>
              <a:t> </a:t>
            </a:r>
            <a:r>
              <a:rPr lang="fr-CA" dirty="0" err="1" smtClean="0"/>
              <a:t>employees</a:t>
            </a:r>
            <a:endParaRPr lang="fr-CA" dirty="0" smtClean="0"/>
          </a:p>
          <a:p>
            <a:pPr marL="285750" indent="-285750">
              <a:buFont typeface="Arial" panose="020B0604020202020204" pitchFamily="34" charset="0"/>
              <a:buChar char="•"/>
            </a:pPr>
            <a:r>
              <a:rPr lang="fr-CA" dirty="0" smtClean="0"/>
              <a:t>Objective to </a:t>
            </a:r>
            <a:r>
              <a:rPr lang="fr-CA" dirty="0" err="1" smtClean="0"/>
              <a:t>grow</a:t>
            </a:r>
            <a:r>
              <a:rPr lang="fr-CA" dirty="0" smtClean="0"/>
              <a:t> </a:t>
            </a:r>
            <a:r>
              <a:rPr lang="fr-CA" dirty="0" err="1" smtClean="0"/>
              <a:t>through</a:t>
            </a:r>
            <a:r>
              <a:rPr lang="fr-CA" dirty="0" smtClean="0"/>
              <a:t> innovation</a:t>
            </a:r>
            <a:endParaRPr lang="fr-CA" dirty="0"/>
          </a:p>
        </p:txBody>
      </p:sp>
      <p:sp>
        <p:nvSpPr>
          <p:cNvPr id="13" name="TextBox 12"/>
          <p:cNvSpPr txBox="1"/>
          <p:nvPr/>
        </p:nvSpPr>
        <p:spPr>
          <a:xfrm>
            <a:off x="309713" y="2765569"/>
            <a:ext cx="4023175" cy="369332"/>
          </a:xfrm>
          <a:prstGeom prst="rect">
            <a:avLst/>
          </a:prstGeom>
          <a:noFill/>
        </p:spPr>
        <p:txBody>
          <a:bodyPr wrap="square" rtlCol="0">
            <a:spAutoFit/>
          </a:bodyPr>
          <a:lstStyle/>
          <a:p>
            <a:r>
              <a:rPr lang="fr-CA" b="1" dirty="0" smtClean="0">
                <a:solidFill>
                  <a:srgbClr val="0099AA"/>
                </a:solidFill>
              </a:rPr>
              <a:t>ASSESSMENT OF THE BUSINESS</a:t>
            </a:r>
            <a:endParaRPr lang="fr-CA" b="1" dirty="0">
              <a:solidFill>
                <a:srgbClr val="0099AA"/>
              </a:solidFill>
            </a:endParaRPr>
          </a:p>
        </p:txBody>
      </p:sp>
    </p:spTree>
    <p:extLst>
      <p:ext uri="{BB962C8B-B14F-4D97-AF65-F5344CB8AC3E}">
        <p14:creationId xmlns:p14="http://schemas.microsoft.com/office/powerpoint/2010/main" val="1245241085"/>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can we select?</a:t>
            </a:r>
            <a:endParaRPr lang="en-US" dirty="0"/>
          </a:p>
        </p:txBody>
      </p:sp>
      <p:sp>
        <p:nvSpPr>
          <p:cNvPr id="3" name="Slide Number Placeholder 2"/>
          <p:cNvSpPr>
            <a:spLocks noGrp="1"/>
          </p:cNvSpPr>
          <p:nvPr>
            <p:ph type="sldNum" sz="quarter" idx="11"/>
          </p:nvPr>
        </p:nvSpPr>
        <p:spPr/>
        <p:txBody>
          <a:bodyPr/>
          <a:lstStyle/>
          <a:p>
            <a:fld id="{77E68ECE-59D7-452D-8595-BBB947F3BD2D}" type="slidenum">
              <a:rPr lang="en-US" smtClean="0"/>
              <a:pPr/>
              <a:t>19</a:t>
            </a:fld>
            <a:endParaRPr lang="en-US" dirty="0"/>
          </a:p>
        </p:txBody>
      </p:sp>
      <p:sp>
        <p:nvSpPr>
          <p:cNvPr id="5" name="Text Placeholder 4"/>
          <p:cNvSpPr>
            <a:spLocks noGrp="1"/>
          </p:cNvSpPr>
          <p:nvPr>
            <p:ph type="body" sz="quarter" idx="13"/>
          </p:nvPr>
        </p:nvSpPr>
        <p:spPr/>
        <p:txBody>
          <a:bodyPr/>
          <a:lstStyle/>
          <a:p>
            <a:r>
              <a:rPr lang="en-US" sz="1800" dirty="0"/>
              <a:t>ASSESSMENT OF THE </a:t>
            </a:r>
            <a:r>
              <a:rPr lang="en-US" sz="1800" dirty="0" smtClean="0"/>
              <a:t>PROJECT</a:t>
            </a:r>
            <a:endParaRPr lang="en-US" sz="1800" dirty="0"/>
          </a:p>
          <a:p>
            <a:pPr lvl="2"/>
            <a:r>
              <a:rPr lang="en-US" sz="1800" dirty="0" smtClean="0"/>
              <a:t>Project plan and challenges</a:t>
            </a:r>
            <a:endParaRPr lang="en-US" sz="1800" dirty="0"/>
          </a:p>
          <a:p>
            <a:pPr lvl="2"/>
            <a:r>
              <a:rPr lang="en-US" sz="1800" dirty="0" smtClean="0"/>
              <a:t>R&amp;D team’s capacity to achieve success</a:t>
            </a:r>
            <a:endParaRPr lang="en-US" sz="1800" dirty="0"/>
          </a:p>
          <a:p>
            <a:pPr lvl="2"/>
            <a:r>
              <a:rPr lang="en-US" sz="1800" dirty="0"/>
              <a:t>Potential </a:t>
            </a:r>
            <a:r>
              <a:rPr lang="en-US" sz="1800" dirty="0" smtClean="0"/>
              <a:t>impact on the firm and Canada</a:t>
            </a:r>
            <a:endParaRPr lang="en-US" sz="1800" dirty="0"/>
          </a:p>
        </p:txBody>
      </p:sp>
      <p:sp>
        <p:nvSpPr>
          <p:cNvPr id="14" name="Content Placeholder 2"/>
          <p:cNvSpPr txBox="1">
            <a:spLocks/>
          </p:cNvSpPr>
          <p:nvPr/>
        </p:nvSpPr>
        <p:spPr>
          <a:xfrm>
            <a:off x="3574740" y="1245093"/>
            <a:ext cx="5666913" cy="3796014"/>
          </a:xfrm>
          <a:prstGeom prst="rect">
            <a:avLst/>
          </a:prstGeom>
        </p:spPr>
        <p:txBody>
          <a:bodyPr vert="horz" lIns="91440" tIns="45720" rIns="91440" bIns="45720" rtlCol="0">
            <a:normAutofit/>
          </a:bodyPr>
          <a:lstStyle>
            <a:lvl1pPr marL="228600" indent="-228600" algn="l" defTabSz="914400" rtl="0" eaLnBrk="1" latinLnBrk="0" hangingPunct="1">
              <a:spcBef>
                <a:spcPct val="20000"/>
              </a:spcBef>
              <a:buClr>
                <a:schemeClr val="accent5">
                  <a:lumMod val="75000"/>
                </a:schemeClr>
              </a:buClr>
              <a:buFontTx/>
              <a:buBlip>
                <a:blip r:embed="rId3"/>
              </a:buBlip>
              <a:defRPr sz="2400" b="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084263" indent="-169863"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43050" indent="-17145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998663" indent="-169863"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en-US" dirty="0" smtClean="0"/>
          </a:p>
        </p:txBody>
      </p:sp>
      <p:pic>
        <p:nvPicPr>
          <p:cNvPr id="5123" name="Picture 3" descr="\\Mac\Home\Desktop\WIP-Dana\18-1258_IRAP - Media Products for ISED\Production\Source\Dana-IRAP-Photoresearch\LosCantores\D214-15-1424-7516.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109860" y="918464"/>
            <a:ext cx="3769472" cy="3706368"/>
          </a:xfrm>
          <a:prstGeom prst="ellipse">
            <a:avLst/>
          </a:prstGeom>
          <a:noFill/>
          <a:extLst>
            <a:ext uri="{909E8E84-426E-40DD-AFC4-6F175D3DCCD1}">
              <a14:hiddenFill xmlns:a14="http://schemas.microsoft.com/office/drawing/2010/main">
                <a:solidFill>
                  <a:srgbClr val="FFFFFF"/>
                </a:solidFill>
              </a14:hiddenFill>
            </a:ext>
          </a:extLst>
        </p:spPr>
      </p:pic>
      <p:sp>
        <p:nvSpPr>
          <p:cNvPr id="8" name="Footer Placeholder 3"/>
          <p:cNvSpPr txBox="1">
            <a:spLocks/>
          </p:cNvSpPr>
          <p:nvPr/>
        </p:nvSpPr>
        <p:spPr>
          <a:xfrm>
            <a:off x="-1434912" y="4767263"/>
            <a:ext cx="5767800" cy="365125"/>
          </a:xfrm>
          <a:prstGeom prst="ellipse">
            <a:avLst/>
          </a:prstGeom>
        </p:spPr>
        <p:txBody>
          <a:bodyPr vert="horz" lIns="0" tIns="0" rIns="0" bIns="0" rtlCol="0" anchor="ctr">
            <a:normAutofit/>
          </a:bodyPr>
          <a:lstStyle>
            <a:lvl1pPr marL="0" indent="0" algn="ctr" defTabSz="914400" rtl="0" eaLnBrk="1" latinLnBrk="0" hangingPunct="1">
              <a:lnSpc>
                <a:spcPct val="100000"/>
              </a:lnSpc>
              <a:spcBef>
                <a:spcPts val="1200"/>
              </a:spcBef>
              <a:spcAft>
                <a:spcPts val="600"/>
              </a:spcAft>
              <a:buFont typeface="Arial" panose="020B0604020202020204" pitchFamily="34" charset="0"/>
              <a:buNone/>
              <a:defRPr sz="1200" b="1" kern="1200">
                <a:solidFill>
                  <a:schemeClr val="bg1">
                    <a:lumMod val="75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700" kern="1200">
                <a:solidFill>
                  <a:srgbClr val="3B495A"/>
                </a:solidFill>
                <a:latin typeface="Arial" panose="020B0604020202020204" pitchFamily="34" charset="0"/>
                <a:ea typeface="+mn-ea"/>
                <a:cs typeface="Arial" panose="020B0604020202020204" pitchFamily="34" charset="0"/>
              </a:defRPr>
            </a:lvl2pPr>
            <a:lvl3pPr marL="228600" indent="-228600" algn="l" defTabSz="914400" rtl="0" eaLnBrk="1" latinLnBrk="0" hangingPunct="1">
              <a:lnSpc>
                <a:spcPct val="100000"/>
              </a:lnSpc>
              <a:spcBef>
                <a:spcPts val="600"/>
              </a:spcBef>
              <a:spcAft>
                <a:spcPts val="600"/>
              </a:spcAft>
              <a:buFont typeface="Arial" panose="020B0604020202020204" pitchFamily="34" charset="0"/>
              <a:buChar char="•"/>
              <a:defRPr sz="1700" kern="1200">
                <a:solidFill>
                  <a:srgbClr val="3B495A"/>
                </a:solidFill>
                <a:latin typeface="Arial" panose="020B0604020202020204" pitchFamily="34" charset="0"/>
                <a:ea typeface="+mn-ea"/>
                <a:cs typeface="Arial" panose="020B0604020202020204" pitchFamily="34" charset="0"/>
              </a:defRPr>
            </a:lvl3pPr>
            <a:lvl4pPr marL="5715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4pPr>
            <a:lvl5pPr marL="1027113"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900" dirty="0" smtClean="0">
                <a:solidFill>
                  <a:schemeClr val="bg1">
                    <a:lumMod val="85000"/>
                  </a:schemeClr>
                </a:solidFill>
              </a:rPr>
              <a:t>NATIONAL RESEARCH COUNCIL CANADA</a:t>
            </a:r>
            <a:endParaRPr lang="en-US" sz="900" dirty="0">
              <a:solidFill>
                <a:schemeClr val="bg1">
                  <a:lumMod val="85000"/>
                </a:schemeClr>
              </a:solidFill>
            </a:endParaRPr>
          </a:p>
        </p:txBody>
      </p:sp>
    </p:spTree>
    <p:extLst>
      <p:ext uri="{BB962C8B-B14F-4D97-AF65-F5344CB8AC3E}">
        <p14:creationId xmlns:p14="http://schemas.microsoft.com/office/powerpoint/2010/main" val="393003681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txBox="1">
            <a:spLocks/>
          </p:cNvSpPr>
          <p:nvPr/>
        </p:nvSpPr>
        <p:spPr>
          <a:xfrm>
            <a:off x="574032" y="2932113"/>
            <a:ext cx="4230470" cy="1489222"/>
          </a:xfrm>
          <a:prstGeom prst="rect">
            <a:avLst/>
          </a:prstGeom>
        </p:spPr>
        <p:txBody>
          <a:bodyPr vert="horz" lIns="68580" tIns="34290" rIns="68580" bIns="34290" rtlCol="0">
            <a:normAutofit/>
          </a:bodyPr>
          <a:lstStyle>
            <a:lvl1pPr marL="228600" indent="-228600" algn="l" defTabSz="914400" rtl="0" eaLnBrk="1" latinLnBrk="0" hangingPunct="1">
              <a:spcBef>
                <a:spcPct val="20000"/>
              </a:spcBef>
              <a:buClr>
                <a:schemeClr val="accent5">
                  <a:lumMod val="75000"/>
                </a:schemeClr>
              </a:buClr>
              <a:buFontTx/>
              <a:buBlip>
                <a:blip r:embed="rId3"/>
              </a:buBlip>
              <a:defRPr sz="2400" b="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084263" indent="-169863"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43050" indent="-17145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998663" indent="-169863"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65535" lvl="1">
              <a:spcBef>
                <a:spcPts val="900"/>
              </a:spcBef>
              <a:buClr>
                <a:srgbClr val="00738E"/>
              </a:buClr>
              <a:buFont typeface="Arial" panose="020B0604020202020204" pitchFamily="34" charset="0"/>
              <a:buChar char="•"/>
            </a:pPr>
            <a:endParaRPr lang="en-US" sz="1600" dirty="0">
              <a:ea typeface="ヒラギノ角ゴ Pro W3"/>
            </a:endParaRPr>
          </a:p>
        </p:txBody>
      </p:sp>
      <p:sp>
        <p:nvSpPr>
          <p:cNvPr id="11" name="Title 1"/>
          <p:cNvSpPr>
            <a:spLocks noGrp="1"/>
          </p:cNvSpPr>
          <p:nvPr>
            <p:ph type="title"/>
          </p:nvPr>
        </p:nvSpPr>
        <p:spPr>
          <a:xfrm>
            <a:off x="426246" y="256358"/>
            <a:ext cx="7490426" cy="753439"/>
          </a:xfrm>
        </p:spPr>
        <p:txBody>
          <a:bodyPr/>
          <a:lstStyle/>
          <a:p>
            <a:r>
              <a:rPr lang="en-CA" dirty="0" smtClean="0"/>
              <a:t>The National Research Council of Canada</a:t>
            </a:r>
            <a:endParaRPr lang="en-CA" dirty="0"/>
          </a:p>
        </p:txBody>
      </p:sp>
      <p:sp>
        <p:nvSpPr>
          <p:cNvPr id="13" name="Slide Number Placeholder 3"/>
          <p:cNvSpPr>
            <a:spLocks noGrp="1"/>
          </p:cNvSpPr>
          <p:nvPr>
            <p:ph type="sldNum" sz="quarter" idx="11"/>
          </p:nvPr>
        </p:nvSpPr>
        <p:spPr/>
        <p:txBody>
          <a:bodyPr/>
          <a:lstStyle/>
          <a:p>
            <a:fld id="{77E68ECE-59D7-452D-8595-BBB947F3BD2D}" type="slidenum">
              <a:rPr lang="en-US" smtClean="0"/>
              <a:pPr/>
              <a:t>2</a:t>
            </a:fld>
            <a:endParaRPr lang="en-US" dirty="0"/>
          </a:p>
        </p:txBody>
      </p:sp>
      <p:sp>
        <p:nvSpPr>
          <p:cNvPr id="4" name="Text Placeholder 3"/>
          <p:cNvSpPr>
            <a:spLocks noGrp="1"/>
          </p:cNvSpPr>
          <p:nvPr>
            <p:ph type="body" sz="quarter" idx="12"/>
          </p:nvPr>
        </p:nvSpPr>
        <p:spPr>
          <a:xfrm>
            <a:off x="426246" y="1355725"/>
            <a:ext cx="6886935" cy="2973388"/>
          </a:xfrm>
        </p:spPr>
        <p:txBody>
          <a:bodyPr/>
          <a:lstStyle/>
          <a:p>
            <a:pPr>
              <a:spcAft>
                <a:spcPts val="300"/>
              </a:spcAft>
            </a:pPr>
            <a:r>
              <a:rPr lang="en-US" sz="1800" dirty="0" smtClean="0"/>
              <a:t>MANDATES</a:t>
            </a:r>
          </a:p>
          <a:p>
            <a:pPr marL="342900" lvl="1" indent="-342900">
              <a:spcBef>
                <a:spcPts val="300"/>
              </a:spcBef>
              <a:spcAft>
                <a:spcPts val="300"/>
              </a:spcAft>
              <a:buFont typeface="Arial" panose="020B0604020202020204" pitchFamily="34" charset="0"/>
              <a:buChar char="•"/>
            </a:pPr>
            <a:r>
              <a:rPr lang="en-US" sz="1600" dirty="0" smtClean="0"/>
              <a:t>Business </a:t>
            </a:r>
            <a:r>
              <a:rPr lang="en-US" sz="1600" dirty="0"/>
              <a:t>innovation</a:t>
            </a:r>
          </a:p>
          <a:p>
            <a:pPr marL="342900" lvl="1" indent="-342900">
              <a:spcBef>
                <a:spcPts val="300"/>
              </a:spcBef>
              <a:spcAft>
                <a:spcPts val="300"/>
              </a:spcAft>
              <a:buFont typeface="Arial" panose="020B0604020202020204" pitchFamily="34" charset="0"/>
              <a:buChar char="•"/>
            </a:pPr>
            <a:r>
              <a:rPr lang="en-US" sz="1600" dirty="0"/>
              <a:t>Policy solutions for government</a:t>
            </a:r>
          </a:p>
          <a:p>
            <a:pPr marL="342900" lvl="1" indent="-342900">
              <a:spcBef>
                <a:spcPts val="300"/>
              </a:spcBef>
              <a:spcAft>
                <a:spcPts val="1200"/>
              </a:spcAft>
              <a:buFont typeface="Arial" panose="020B0604020202020204" pitchFamily="34" charset="0"/>
              <a:buChar char="•"/>
            </a:pPr>
            <a:r>
              <a:rPr lang="en-US" sz="1600" dirty="0"/>
              <a:t>Advancing </a:t>
            </a:r>
            <a:r>
              <a:rPr lang="en-US" sz="1600" dirty="0" smtClean="0"/>
              <a:t>knowledge</a:t>
            </a:r>
            <a:endParaRPr lang="en-US" sz="1600" dirty="0"/>
          </a:p>
          <a:p>
            <a:pPr>
              <a:spcAft>
                <a:spcPts val="300"/>
              </a:spcAft>
            </a:pPr>
            <a:r>
              <a:rPr lang="en-US" sz="1800" dirty="0" smtClean="0"/>
              <a:t>RESOURCES </a:t>
            </a:r>
          </a:p>
          <a:p>
            <a:pPr marL="342900" lvl="1" indent="-342900">
              <a:spcBef>
                <a:spcPts val="300"/>
              </a:spcBef>
              <a:spcAft>
                <a:spcPts val="300"/>
              </a:spcAft>
              <a:buFont typeface="Arial" panose="020B0604020202020204" pitchFamily="34" charset="0"/>
              <a:buChar char="•"/>
            </a:pPr>
            <a:r>
              <a:rPr lang="en-US" sz="1600" dirty="0" smtClean="0"/>
              <a:t>2,151 scientists, engineers, technicians, </a:t>
            </a:r>
            <a:br>
              <a:rPr lang="en-US" sz="1600" dirty="0" smtClean="0"/>
            </a:br>
            <a:r>
              <a:rPr lang="en-US" sz="1600" dirty="0" smtClean="0"/>
              <a:t>other specialists </a:t>
            </a:r>
          </a:p>
          <a:p>
            <a:pPr marL="342900" lvl="1" indent="-342900">
              <a:spcBef>
                <a:spcPts val="300"/>
              </a:spcBef>
              <a:spcAft>
                <a:spcPts val="300"/>
              </a:spcAft>
              <a:buFont typeface="Arial" panose="020B0604020202020204" pitchFamily="34" charset="0"/>
              <a:buChar char="•"/>
            </a:pPr>
            <a:r>
              <a:rPr lang="en-US" sz="1600" dirty="0" smtClean="0"/>
              <a:t>255 IRAP industrial technology advisors </a:t>
            </a:r>
          </a:p>
          <a:p>
            <a:pPr marL="342900" lvl="1" indent="-342900">
              <a:spcBef>
                <a:spcPts val="300"/>
              </a:spcBef>
              <a:spcAft>
                <a:spcPts val="300"/>
              </a:spcAft>
              <a:buFont typeface="Arial" panose="020B0604020202020204" pitchFamily="34" charset="0"/>
              <a:buChar char="•"/>
            </a:pPr>
            <a:r>
              <a:rPr lang="en-US" sz="1600" dirty="0" smtClean="0"/>
              <a:t>179 </a:t>
            </a:r>
            <a:r>
              <a:rPr lang="en-US" sz="1600" dirty="0"/>
              <a:t>buildings in 22 </a:t>
            </a:r>
            <a:r>
              <a:rPr lang="en-US" sz="1600" dirty="0" smtClean="0"/>
              <a:t>locations</a:t>
            </a:r>
          </a:p>
          <a:p>
            <a:pPr marL="342900" lvl="1" indent="-342900">
              <a:spcBef>
                <a:spcPts val="300"/>
              </a:spcBef>
              <a:spcAft>
                <a:spcPts val="300"/>
              </a:spcAft>
              <a:buFont typeface="Arial" panose="020B0604020202020204" pitchFamily="34" charset="0"/>
              <a:buChar char="•"/>
            </a:pPr>
            <a:endParaRPr lang="en-US" sz="1600" dirty="0"/>
          </a:p>
        </p:txBody>
      </p:sp>
      <p:pic>
        <p:nvPicPr>
          <p:cNvPr id="1027" name="Picture 3" descr="\\Mac\Home\Desktop\sussex.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650424" y="1355725"/>
            <a:ext cx="3325514" cy="3231266"/>
          </a:xfrm>
          <a:prstGeom prst="ellipse">
            <a:avLst/>
          </a:prstGeom>
          <a:noFill/>
          <a:extLst>
            <a:ext uri="{909E8E84-426E-40DD-AFC4-6F175D3DCCD1}">
              <a14:hiddenFill xmlns:a14="http://schemas.microsoft.com/office/drawing/2010/main">
                <a:solidFill>
                  <a:srgbClr val="FFFFFF"/>
                </a:solidFill>
              </a14:hiddenFill>
            </a:ext>
          </a:extLst>
        </p:spPr>
      </p:pic>
      <p:sp>
        <p:nvSpPr>
          <p:cNvPr id="7" name="Footer Placeholder 3"/>
          <p:cNvSpPr txBox="1">
            <a:spLocks/>
          </p:cNvSpPr>
          <p:nvPr/>
        </p:nvSpPr>
        <p:spPr>
          <a:xfrm>
            <a:off x="-1434912" y="4767263"/>
            <a:ext cx="5767800" cy="365125"/>
          </a:xfrm>
          <a:prstGeom prst="ellipse">
            <a:avLst/>
          </a:prstGeom>
        </p:spPr>
        <p:txBody>
          <a:bodyPr vert="horz" lIns="0" tIns="0" rIns="0" bIns="0" rtlCol="0" anchor="ctr">
            <a:normAutofit/>
          </a:bodyPr>
          <a:lstStyle>
            <a:lvl1pPr marL="0" indent="0" algn="ctr" defTabSz="914400" rtl="0" eaLnBrk="1" latinLnBrk="0" hangingPunct="1">
              <a:lnSpc>
                <a:spcPct val="100000"/>
              </a:lnSpc>
              <a:spcBef>
                <a:spcPts val="1200"/>
              </a:spcBef>
              <a:spcAft>
                <a:spcPts val="600"/>
              </a:spcAft>
              <a:buFont typeface="Arial" panose="020B0604020202020204" pitchFamily="34" charset="0"/>
              <a:buNone/>
              <a:defRPr sz="1200" b="1" kern="1200">
                <a:solidFill>
                  <a:schemeClr val="bg1">
                    <a:lumMod val="75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700" kern="1200">
                <a:solidFill>
                  <a:srgbClr val="3B495A"/>
                </a:solidFill>
                <a:latin typeface="Arial" panose="020B0604020202020204" pitchFamily="34" charset="0"/>
                <a:ea typeface="+mn-ea"/>
                <a:cs typeface="Arial" panose="020B0604020202020204" pitchFamily="34" charset="0"/>
              </a:defRPr>
            </a:lvl2pPr>
            <a:lvl3pPr marL="228600" indent="-228600" algn="l" defTabSz="914400" rtl="0" eaLnBrk="1" latinLnBrk="0" hangingPunct="1">
              <a:lnSpc>
                <a:spcPct val="100000"/>
              </a:lnSpc>
              <a:spcBef>
                <a:spcPts val="600"/>
              </a:spcBef>
              <a:spcAft>
                <a:spcPts val="600"/>
              </a:spcAft>
              <a:buFont typeface="Arial" panose="020B0604020202020204" pitchFamily="34" charset="0"/>
              <a:buChar char="•"/>
              <a:defRPr sz="1700" kern="1200">
                <a:solidFill>
                  <a:srgbClr val="3B495A"/>
                </a:solidFill>
                <a:latin typeface="Arial" panose="020B0604020202020204" pitchFamily="34" charset="0"/>
                <a:ea typeface="+mn-ea"/>
                <a:cs typeface="Arial" panose="020B0604020202020204" pitchFamily="34" charset="0"/>
              </a:defRPr>
            </a:lvl3pPr>
            <a:lvl4pPr marL="5715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4pPr>
            <a:lvl5pPr marL="1027113"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900" dirty="0" smtClean="0">
                <a:solidFill>
                  <a:schemeClr val="bg1">
                    <a:lumMod val="85000"/>
                  </a:schemeClr>
                </a:solidFill>
              </a:rPr>
              <a:t>NATIONAL RESEARCH COUNCIL CANADA</a:t>
            </a:r>
            <a:endParaRPr lang="en-US" sz="900" dirty="0">
              <a:solidFill>
                <a:schemeClr val="bg1">
                  <a:lumMod val="85000"/>
                </a:schemeClr>
              </a:solidFill>
            </a:endParaRPr>
          </a:p>
        </p:txBody>
      </p:sp>
    </p:spTree>
    <p:extLst>
      <p:ext uri="{BB962C8B-B14F-4D97-AF65-F5344CB8AC3E}">
        <p14:creationId xmlns:p14="http://schemas.microsoft.com/office/powerpoint/2010/main" val="3849321703"/>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1360" y="764"/>
            <a:ext cx="9162989" cy="5154181"/>
          </a:xfrm>
          <a:prstGeom prst="rect">
            <a:avLst/>
          </a:prstGeom>
          <a:noFill/>
          <a:ln w="9525">
            <a:noFill/>
            <a:miter lim="800000"/>
            <a:headEnd/>
            <a:tailEnd/>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white">
          <a:xfrm>
            <a:off x="258445" y="334559"/>
            <a:ext cx="4680527" cy="4486589"/>
          </a:xfrm>
          <a:prstGeom prst="rect">
            <a:avLst/>
          </a:prstGeom>
        </p:spPr>
      </p:pic>
      <p:sp>
        <p:nvSpPr>
          <p:cNvPr id="14" name="Rectangle 13"/>
          <p:cNvSpPr/>
          <p:nvPr/>
        </p:nvSpPr>
        <p:spPr>
          <a:xfrm>
            <a:off x="807382" y="1495988"/>
            <a:ext cx="4174376" cy="2446824"/>
          </a:xfrm>
          <a:prstGeom prst="rect">
            <a:avLst/>
          </a:prstGeom>
        </p:spPr>
        <p:txBody>
          <a:bodyPr wrap="square">
            <a:spAutoFit/>
          </a:bodyPr>
          <a:lstStyle/>
          <a:p>
            <a:pPr fontAlgn="base">
              <a:spcBef>
                <a:spcPct val="0"/>
              </a:spcBef>
            </a:pPr>
            <a:r>
              <a:rPr lang="fr-CA" sz="2800" b="1" dirty="0">
                <a:solidFill>
                  <a:schemeClr val="bg1"/>
                </a:solidFill>
              </a:rPr>
              <a:t>GROW GLOBAL</a:t>
            </a:r>
          </a:p>
          <a:p>
            <a:pPr fontAlgn="base">
              <a:spcBef>
                <a:spcPct val="0"/>
              </a:spcBef>
              <a:spcAft>
                <a:spcPts val="600"/>
              </a:spcAft>
            </a:pPr>
            <a:r>
              <a:rPr lang="en-US" b="1" dirty="0" smtClean="0">
                <a:solidFill>
                  <a:prstClr val="white"/>
                </a:solidFill>
                <a:latin typeface="Arial" pitchFamily="34" charset="0"/>
                <a:ea typeface="ヒラギノ角ゴ Pro W3"/>
                <a:cs typeface="Arial" pitchFamily="34" charset="0"/>
              </a:rPr>
              <a:t>International co-innovation opportunities for Canadian SMEs</a:t>
            </a:r>
          </a:p>
          <a:p>
            <a:pPr marL="182880" indent="-182880" fontAlgn="base">
              <a:spcBef>
                <a:spcPct val="0"/>
              </a:spcBef>
              <a:buFont typeface="Arial" panose="020B0604020202020204" pitchFamily="34" charset="0"/>
              <a:buChar char="•"/>
            </a:pPr>
            <a:r>
              <a:rPr lang="en-US" sz="1600" dirty="0">
                <a:solidFill>
                  <a:prstClr val="white"/>
                </a:solidFill>
                <a:latin typeface="Arial" pitchFamily="34" charset="0"/>
                <a:ea typeface="ヒラギノ角ゴ Pro W3"/>
                <a:cs typeface="Arial" pitchFamily="34" charset="0"/>
              </a:rPr>
              <a:t>Connect to programs and expertise </a:t>
            </a:r>
          </a:p>
          <a:p>
            <a:pPr marL="182880" indent="-182880" fontAlgn="base">
              <a:spcBef>
                <a:spcPct val="0"/>
              </a:spcBef>
              <a:buFont typeface="Arial" panose="020B0604020202020204" pitchFamily="34" charset="0"/>
              <a:buChar char="•"/>
            </a:pPr>
            <a:r>
              <a:rPr lang="en-US" sz="1600" dirty="0">
                <a:solidFill>
                  <a:prstClr val="white"/>
                </a:solidFill>
                <a:latin typeface="Arial" pitchFamily="34" charset="0"/>
                <a:ea typeface="ヒラギノ角ゴ Pro W3"/>
                <a:cs typeface="Arial" pitchFamily="34" charset="0"/>
              </a:rPr>
              <a:t>Improve competitiveness </a:t>
            </a:r>
          </a:p>
          <a:p>
            <a:pPr marL="182880" indent="-182880" fontAlgn="base">
              <a:spcBef>
                <a:spcPct val="0"/>
              </a:spcBef>
              <a:buFont typeface="Arial" panose="020B0604020202020204" pitchFamily="34" charset="0"/>
              <a:buChar char="•"/>
            </a:pPr>
            <a:r>
              <a:rPr lang="en-US" sz="1600" dirty="0">
                <a:solidFill>
                  <a:prstClr val="white"/>
                </a:solidFill>
                <a:latin typeface="Arial" pitchFamily="34" charset="0"/>
                <a:ea typeface="ヒラギノ角ゴ Pro W3"/>
                <a:cs typeface="Arial" pitchFamily="34" charset="0"/>
              </a:rPr>
              <a:t>Tap into emerging </a:t>
            </a:r>
            <a:r>
              <a:rPr lang="en-US" sz="1600" dirty="0" smtClean="0">
                <a:solidFill>
                  <a:prstClr val="white"/>
                </a:solidFill>
                <a:latin typeface="Arial" pitchFamily="34" charset="0"/>
                <a:ea typeface="ヒラギノ角ゴ Pro W3"/>
                <a:cs typeface="Arial" pitchFamily="34" charset="0"/>
              </a:rPr>
              <a:t>markets and </a:t>
            </a:r>
            <a:br>
              <a:rPr lang="en-US" sz="1600" dirty="0" smtClean="0">
                <a:solidFill>
                  <a:prstClr val="white"/>
                </a:solidFill>
                <a:latin typeface="Arial" pitchFamily="34" charset="0"/>
                <a:ea typeface="ヒラギノ角ゴ Pro W3"/>
                <a:cs typeface="Arial" pitchFamily="34" charset="0"/>
              </a:rPr>
            </a:br>
            <a:r>
              <a:rPr lang="en-US" sz="1600" dirty="0" smtClean="0">
                <a:solidFill>
                  <a:prstClr val="white"/>
                </a:solidFill>
                <a:latin typeface="Arial" pitchFamily="34" charset="0"/>
                <a:ea typeface="ヒラギノ角ゴ Pro W3"/>
                <a:cs typeface="Arial" pitchFamily="34" charset="0"/>
              </a:rPr>
              <a:t>innovative developed markets </a:t>
            </a:r>
            <a:endParaRPr lang="en-US" sz="1600" dirty="0">
              <a:solidFill>
                <a:prstClr val="white"/>
              </a:solidFill>
              <a:latin typeface="Arial" pitchFamily="34" charset="0"/>
              <a:ea typeface="ヒラギノ角ゴ Pro W3"/>
              <a:cs typeface="Arial" pitchFamily="34" charset="0"/>
            </a:endParaRPr>
          </a:p>
          <a:p>
            <a:pPr fontAlgn="base">
              <a:spcBef>
                <a:spcPct val="0"/>
              </a:spcBef>
            </a:pPr>
            <a:endParaRPr lang="en-US" sz="2000" b="1" dirty="0">
              <a:solidFill>
                <a:prstClr val="white"/>
              </a:solidFill>
              <a:latin typeface="Arial" pitchFamily="34" charset="0"/>
              <a:ea typeface="ヒラギノ角ゴ Pro W3"/>
              <a:cs typeface="Arial" pitchFamily="34" charset="0"/>
            </a:endParaRPr>
          </a:p>
        </p:txBody>
      </p:sp>
      <p:sp>
        <p:nvSpPr>
          <p:cNvPr id="5" name="Footer Placeholder 3"/>
          <p:cNvSpPr txBox="1">
            <a:spLocks/>
          </p:cNvSpPr>
          <p:nvPr/>
        </p:nvSpPr>
        <p:spPr>
          <a:xfrm>
            <a:off x="-1434912" y="4767263"/>
            <a:ext cx="5767800" cy="365125"/>
          </a:xfrm>
          <a:prstGeom prst="ellipse">
            <a:avLst/>
          </a:prstGeom>
        </p:spPr>
        <p:txBody>
          <a:bodyPr vert="horz" lIns="0" tIns="0" rIns="0" bIns="0" rtlCol="0" anchor="ctr">
            <a:normAutofit/>
          </a:bodyPr>
          <a:lstStyle>
            <a:lvl1pPr marL="0" indent="0" algn="ctr" defTabSz="914400" rtl="0" eaLnBrk="1" latinLnBrk="0" hangingPunct="1">
              <a:lnSpc>
                <a:spcPct val="100000"/>
              </a:lnSpc>
              <a:spcBef>
                <a:spcPts val="1200"/>
              </a:spcBef>
              <a:spcAft>
                <a:spcPts val="600"/>
              </a:spcAft>
              <a:buFont typeface="Arial" panose="020B0604020202020204" pitchFamily="34" charset="0"/>
              <a:buNone/>
              <a:defRPr sz="1200" b="1" kern="1200">
                <a:solidFill>
                  <a:schemeClr val="bg1">
                    <a:lumMod val="75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700" kern="1200">
                <a:solidFill>
                  <a:srgbClr val="3B495A"/>
                </a:solidFill>
                <a:latin typeface="Arial" panose="020B0604020202020204" pitchFamily="34" charset="0"/>
                <a:ea typeface="+mn-ea"/>
                <a:cs typeface="Arial" panose="020B0604020202020204" pitchFamily="34" charset="0"/>
              </a:defRPr>
            </a:lvl2pPr>
            <a:lvl3pPr marL="228600" indent="-228600" algn="l" defTabSz="914400" rtl="0" eaLnBrk="1" latinLnBrk="0" hangingPunct="1">
              <a:lnSpc>
                <a:spcPct val="100000"/>
              </a:lnSpc>
              <a:spcBef>
                <a:spcPts val="600"/>
              </a:spcBef>
              <a:spcAft>
                <a:spcPts val="600"/>
              </a:spcAft>
              <a:buFont typeface="Arial" panose="020B0604020202020204" pitchFamily="34" charset="0"/>
              <a:buChar char="•"/>
              <a:defRPr sz="1700" kern="1200">
                <a:solidFill>
                  <a:srgbClr val="3B495A"/>
                </a:solidFill>
                <a:latin typeface="Arial" panose="020B0604020202020204" pitchFamily="34" charset="0"/>
                <a:ea typeface="+mn-ea"/>
                <a:cs typeface="Arial" panose="020B0604020202020204" pitchFamily="34" charset="0"/>
              </a:defRPr>
            </a:lvl3pPr>
            <a:lvl4pPr marL="5715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4pPr>
            <a:lvl5pPr marL="1027113"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900" dirty="0" smtClean="0">
                <a:solidFill>
                  <a:schemeClr val="bg1">
                    <a:lumMod val="85000"/>
                  </a:schemeClr>
                </a:solidFill>
              </a:rPr>
              <a:t>NATIONAL RESEARCH COUNCIL CANADA</a:t>
            </a:r>
            <a:endParaRPr lang="en-US" sz="900" dirty="0">
              <a:solidFill>
                <a:schemeClr val="bg1">
                  <a:lumMod val="85000"/>
                </a:schemeClr>
              </a:solidFill>
            </a:endParaRPr>
          </a:p>
        </p:txBody>
      </p:sp>
    </p:spTree>
    <p:extLst>
      <p:ext uri="{BB962C8B-B14F-4D97-AF65-F5344CB8AC3E}">
        <p14:creationId xmlns:p14="http://schemas.microsoft.com/office/powerpoint/2010/main" val="33028883"/>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950208"/>
            <a:ext cx="9144000" cy="1193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US" dirty="0" smtClean="0"/>
              <a:t>Helping SMEs succeed globally</a:t>
            </a:r>
            <a:endParaRPr lang="en-US" dirty="0"/>
          </a:p>
        </p:txBody>
      </p:sp>
      <p:sp>
        <p:nvSpPr>
          <p:cNvPr id="3" name="Slide Number Placeholder 2"/>
          <p:cNvSpPr>
            <a:spLocks noGrp="1"/>
          </p:cNvSpPr>
          <p:nvPr>
            <p:ph type="sldNum" sz="quarter" idx="11"/>
          </p:nvPr>
        </p:nvSpPr>
        <p:spPr/>
        <p:txBody>
          <a:bodyPr/>
          <a:lstStyle/>
          <a:p>
            <a:fld id="{77E68ECE-59D7-452D-8595-BBB947F3BD2D}" type="slidenum">
              <a:rPr lang="en-US" smtClean="0">
                <a:solidFill>
                  <a:schemeClr val="accent2"/>
                </a:solidFill>
              </a:rPr>
              <a:pPr/>
              <a:t>21</a:t>
            </a:fld>
            <a:endParaRPr lang="en-US" dirty="0">
              <a:solidFill>
                <a:schemeClr val="accent2"/>
              </a:solidFill>
            </a:endParaRPr>
          </a:p>
        </p:txBody>
      </p:sp>
      <p:sp>
        <p:nvSpPr>
          <p:cNvPr id="16" name="Text Placeholder 15"/>
          <p:cNvSpPr>
            <a:spLocks noGrp="1"/>
          </p:cNvSpPr>
          <p:nvPr>
            <p:ph type="body" sz="quarter" idx="12"/>
          </p:nvPr>
        </p:nvSpPr>
        <p:spPr>
          <a:xfrm>
            <a:off x="428265" y="1595197"/>
            <a:ext cx="4058392" cy="2810115"/>
          </a:xfrm>
        </p:spPr>
        <p:txBody>
          <a:bodyPr/>
          <a:lstStyle/>
          <a:p>
            <a:r>
              <a:rPr lang="en-US" dirty="0" smtClean="0"/>
              <a:t>IRAP CONNECTS CLIENTS TO </a:t>
            </a:r>
            <a:br>
              <a:rPr lang="en-US" dirty="0" smtClean="0"/>
            </a:br>
            <a:r>
              <a:rPr lang="en-US" dirty="0" smtClean="0"/>
              <a:t>THE GLOBAL VALUE CHAIN</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7510" y="3733247"/>
            <a:ext cx="951928" cy="772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457" t="27660" r="37655" b="8869"/>
          <a:stretch/>
        </p:blipFill>
        <p:spPr bwMode="auto">
          <a:xfrm>
            <a:off x="371309" y="3850583"/>
            <a:ext cx="1978689" cy="654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descr="C:\Users\vezinam\Desktop\I-DRIVE\IRAP comm products\IRAP PowerPoint Presentations\Bogdan CIC - Feb 2016\EUREKA 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1619" y="3802817"/>
            <a:ext cx="1562830" cy="5086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vezinam\Desktop\I-DRIVE\IRAP comm products\IRAP PowerPoint Presentations\Bogdan CIC - Feb 2016\15-263_CanExport_web_05_880x280_Concierge Slideshow.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9335" y="3802817"/>
            <a:ext cx="1622370" cy="51621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15"/>
          <p:cNvSpPr txBox="1">
            <a:spLocks/>
          </p:cNvSpPr>
          <p:nvPr/>
        </p:nvSpPr>
        <p:spPr>
          <a:xfrm>
            <a:off x="4158008" y="1595197"/>
            <a:ext cx="3727743" cy="3881263"/>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spcAft>
                <a:spcPts val="600"/>
              </a:spcAft>
              <a:buFont typeface="Arial" panose="020B0604020202020204" pitchFamily="34" charset="0"/>
              <a:buNone/>
              <a:defRPr sz="17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700" kern="1200">
                <a:solidFill>
                  <a:srgbClr val="3B495A"/>
                </a:solidFill>
                <a:latin typeface="Arial" panose="020B0604020202020204" pitchFamily="34" charset="0"/>
                <a:ea typeface="+mn-ea"/>
                <a:cs typeface="Arial" panose="020B0604020202020204" pitchFamily="34" charset="0"/>
              </a:defRPr>
            </a:lvl2pPr>
            <a:lvl3pPr marL="228600" indent="-228600" algn="l" defTabSz="914400" rtl="0" eaLnBrk="1" latinLnBrk="0" hangingPunct="1">
              <a:lnSpc>
                <a:spcPct val="100000"/>
              </a:lnSpc>
              <a:spcBef>
                <a:spcPts val="600"/>
              </a:spcBef>
              <a:spcAft>
                <a:spcPts val="600"/>
              </a:spcAft>
              <a:buFont typeface="Arial" panose="020B0604020202020204" pitchFamily="34" charset="0"/>
              <a:buChar char="•"/>
              <a:defRPr sz="1700" kern="1200">
                <a:solidFill>
                  <a:srgbClr val="3B495A"/>
                </a:solidFill>
                <a:latin typeface="Arial" panose="020B0604020202020204" pitchFamily="34" charset="0"/>
                <a:ea typeface="+mn-ea"/>
                <a:cs typeface="Arial" panose="020B0604020202020204" pitchFamily="34" charset="0"/>
              </a:defRPr>
            </a:lvl3pPr>
            <a:lvl4pPr marL="5715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4pPr>
            <a:lvl5pPr marL="1027113"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buNone/>
            </a:pPr>
            <a:r>
              <a:rPr lang="en-US" b="1" dirty="0" smtClean="0">
                <a:solidFill>
                  <a:srgbClr val="0099AA"/>
                </a:solidFill>
              </a:rPr>
              <a:t>SUPPORTED PROGRAMS:</a:t>
            </a:r>
          </a:p>
          <a:p>
            <a:endParaRPr lang="en-CA" dirty="0"/>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28825" y="4832472"/>
            <a:ext cx="493740" cy="141430"/>
          </a:xfrm>
          <a:prstGeom prst="rect">
            <a:avLst/>
          </a:prstGeom>
        </p:spPr>
      </p:pic>
      <p:sp>
        <p:nvSpPr>
          <p:cNvPr id="13" name="Footer Placeholder 3"/>
          <p:cNvSpPr txBox="1">
            <a:spLocks/>
          </p:cNvSpPr>
          <p:nvPr/>
        </p:nvSpPr>
        <p:spPr>
          <a:xfrm>
            <a:off x="-1434912" y="4767263"/>
            <a:ext cx="5767800" cy="365125"/>
          </a:xfrm>
          <a:prstGeom prst="ellipse">
            <a:avLst/>
          </a:prstGeom>
        </p:spPr>
        <p:txBody>
          <a:bodyPr vert="horz" lIns="0" tIns="0" rIns="0" bIns="0" rtlCol="0" anchor="ctr">
            <a:normAutofit/>
          </a:bodyPr>
          <a:lstStyle>
            <a:lvl1pPr marL="0" indent="0" algn="ctr" defTabSz="914400" rtl="0" eaLnBrk="1" latinLnBrk="0" hangingPunct="1">
              <a:lnSpc>
                <a:spcPct val="100000"/>
              </a:lnSpc>
              <a:spcBef>
                <a:spcPts val="1200"/>
              </a:spcBef>
              <a:spcAft>
                <a:spcPts val="600"/>
              </a:spcAft>
              <a:buFont typeface="Arial" panose="020B0604020202020204" pitchFamily="34" charset="0"/>
              <a:buNone/>
              <a:defRPr sz="1200" b="1" kern="1200">
                <a:solidFill>
                  <a:schemeClr val="bg1">
                    <a:lumMod val="75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700" kern="1200">
                <a:solidFill>
                  <a:srgbClr val="3B495A"/>
                </a:solidFill>
                <a:latin typeface="Arial" panose="020B0604020202020204" pitchFamily="34" charset="0"/>
                <a:ea typeface="+mn-ea"/>
                <a:cs typeface="Arial" panose="020B0604020202020204" pitchFamily="34" charset="0"/>
              </a:defRPr>
            </a:lvl2pPr>
            <a:lvl3pPr marL="228600" indent="-228600" algn="l" defTabSz="914400" rtl="0" eaLnBrk="1" latinLnBrk="0" hangingPunct="1">
              <a:lnSpc>
                <a:spcPct val="100000"/>
              </a:lnSpc>
              <a:spcBef>
                <a:spcPts val="600"/>
              </a:spcBef>
              <a:spcAft>
                <a:spcPts val="600"/>
              </a:spcAft>
              <a:buFont typeface="Arial" panose="020B0604020202020204" pitchFamily="34" charset="0"/>
              <a:buChar char="•"/>
              <a:defRPr sz="1700" kern="1200">
                <a:solidFill>
                  <a:srgbClr val="3B495A"/>
                </a:solidFill>
                <a:latin typeface="Arial" panose="020B0604020202020204" pitchFamily="34" charset="0"/>
                <a:ea typeface="+mn-ea"/>
                <a:cs typeface="Arial" panose="020B0604020202020204" pitchFamily="34" charset="0"/>
              </a:defRPr>
            </a:lvl3pPr>
            <a:lvl4pPr marL="5715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4pPr>
            <a:lvl5pPr marL="1027113"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900" dirty="0" smtClean="0">
                <a:solidFill>
                  <a:schemeClr val="bg1">
                    <a:lumMod val="85000"/>
                  </a:schemeClr>
                </a:solidFill>
              </a:rPr>
              <a:t>NATIONAL RESEARCH COUNCIL CANADA</a:t>
            </a:r>
            <a:endParaRPr lang="en-US" sz="900" dirty="0">
              <a:solidFill>
                <a:schemeClr val="bg1">
                  <a:lumMod val="85000"/>
                </a:schemeClr>
              </a:solidFill>
            </a:endParaRPr>
          </a:p>
        </p:txBody>
      </p:sp>
      <p:sp>
        <p:nvSpPr>
          <p:cNvPr id="5" name="TextBox 4"/>
          <p:cNvSpPr txBox="1"/>
          <p:nvPr/>
        </p:nvSpPr>
        <p:spPr>
          <a:xfrm>
            <a:off x="4077929" y="1841107"/>
            <a:ext cx="4955458" cy="1354217"/>
          </a:xfrm>
          <a:prstGeom prst="rect">
            <a:avLst/>
          </a:prstGeom>
          <a:noFill/>
        </p:spPr>
        <p:txBody>
          <a:bodyPr wrap="square" rtlCol="0">
            <a:spAutoFit/>
          </a:bodyPr>
          <a:lstStyle/>
          <a:p>
            <a:pPr marL="285750" indent="-285750">
              <a:buFont typeface="Arial" panose="020B0604020202020204" pitchFamily="34" charset="0"/>
              <a:buChar char="•"/>
            </a:pPr>
            <a:r>
              <a:rPr lang="fr-CA" sz="1600" dirty="0" smtClean="0">
                <a:solidFill>
                  <a:srgbClr val="3B495A"/>
                </a:solidFill>
              </a:rPr>
              <a:t>EUREKA</a:t>
            </a:r>
          </a:p>
          <a:p>
            <a:pPr marL="285750" indent="-285750">
              <a:buFont typeface="Arial" panose="020B0604020202020204" pitchFamily="34" charset="0"/>
              <a:buChar char="•"/>
            </a:pPr>
            <a:r>
              <a:rPr lang="en-US" sz="1600" dirty="0" err="1" smtClean="0">
                <a:solidFill>
                  <a:srgbClr val="3B495A"/>
                </a:solidFill>
              </a:rPr>
              <a:t>Eurostars</a:t>
            </a:r>
            <a:r>
              <a:rPr lang="en-US" sz="1600" dirty="0" smtClean="0">
                <a:solidFill>
                  <a:srgbClr val="3B495A"/>
                </a:solidFill>
              </a:rPr>
              <a:t>™</a:t>
            </a:r>
          </a:p>
          <a:p>
            <a:pPr marL="285750" indent="-285750">
              <a:buFont typeface="Arial" panose="020B0604020202020204" pitchFamily="34" charset="0"/>
              <a:buChar char="•"/>
            </a:pPr>
            <a:r>
              <a:rPr lang="en-US" sz="1600" dirty="0" smtClean="0">
                <a:solidFill>
                  <a:srgbClr val="3B495A"/>
                </a:solidFill>
              </a:rPr>
              <a:t>Canadian </a:t>
            </a:r>
            <a:r>
              <a:rPr lang="en-US" sz="1600" dirty="0">
                <a:solidFill>
                  <a:srgbClr val="3B495A"/>
                </a:solidFill>
              </a:rPr>
              <a:t>International Innovation Program (</a:t>
            </a:r>
            <a:r>
              <a:rPr lang="en-US" sz="1600" dirty="0" smtClean="0">
                <a:solidFill>
                  <a:srgbClr val="3B495A"/>
                </a:solidFill>
              </a:rPr>
              <a:t>CIIP)</a:t>
            </a:r>
          </a:p>
          <a:p>
            <a:pPr marL="285750" indent="-285750">
              <a:buFont typeface="Arial" panose="020B0604020202020204" pitchFamily="34" charset="0"/>
              <a:buChar char="•"/>
            </a:pPr>
            <a:r>
              <a:rPr lang="fr-CA" sz="1600" dirty="0" err="1" smtClean="0">
                <a:solidFill>
                  <a:srgbClr val="3B495A"/>
                </a:solidFill>
              </a:rPr>
              <a:t>CanExport</a:t>
            </a:r>
            <a:r>
              <a:rPr lang="fr-CA" dirty="0" smtClean="0"/>
              <a:t/>
            </a:r>
            <a:br>
              <a:rPr lang="fr-CA" dirty="0" smtClean="0"/>
            </a:br>
            <a:endParaRPr lang="fr-CA" dirty="0"/>
          </a:p>
        </p:txBody>
      </p:sp>
      <p:sp>
        <p:nvSpPr>
          <p:cNvPr id="6" name="TextBox 5"/>
          <p:cNvSpPr txBox="1"/>
          <p:nvPr/>
        </p:nvSpPr>
        <p:spPr>
          <a:xfrm>
            <a:off x="396776" y="2110929"/>
            <a:ext cx="3864830" cy="1107996"/>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rgbClr val="3B495A"/>
                </a:solidFill>
              </a:rPr>
              <a:t>Large enterprise initiative</a:t>
            </a:r>
          </a:p>
          <a:p>
            <a:pPr marL="285750" indent="-285750">
              <a:buFont typeface="Arial" panose="020B0604020202020204" pitchFamily="34" charset="0"/>
              <a:buChar char="•"/>
            </a:pPr>
            <a:r>
              <a:rPr lang="en-US" sz="1600" dirty="0" smtClean="0">
                <a:solidFill>
                  <a:srgbClr val="3B495A"/>
                </a:solidFill>
              </a:rPr>
              <a:t>Sector teams</a:t>
            </a:r>
          </a:p>
          <a:p>
            <a:pPr marL="285750" indent="-285750">
              <a:buFont typeface="Arial" panose="020B0604020202020204" pitchFamily="34" charset="0"/>
              <a:buChar char="•"/>
            </a:pPr>
            <a:r>
              <a:rPr lang="en-US" sz="1600" dirty="0" smtClean="0">
                <a:solidFill>
                  <a:srgbClr val="3B495A"/>
                </a:solidFill>
              </a:rPr>
              <a:t>Tools to support international growth</a:t>
            </a:r>
            <a:r>
              <a:rPr lang="fr-CA" dirty="0" smtClean="0"/>
              <a:t/>
            </a:r>
            <a:br>
              <a:rPr lang="fr-CA" dirty="0" smtClean="0"/>
            </a:br>
            <a:endParaRPr lang="fr-CA" dirty="0"/>
          </a:p>
        </p:txBody>
      </p:sp>
    </p:spTree>
    <p:extLst>
      <p:ext uri="{BB962C8B-B14F-4D97-AF65-F5344CB8AC3E}">
        <p14:creationId xmlns:p14="http://schemas.microsoft.com/office/powerpoint/2010/main" val="3001873555"/>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stakeholders</a:t>
            </a:r>
            <a:endParaRPr lang="en-US" dirty="0"/>
          </a:p>
        </p:txBody>
      </p:sp>
      <p:sp>
        <p:nvSpPr>
          <p:cNvPr id="4" name="Slide Number Placeholder 3"/>
          <p:cNvSpPr>
            <a:spLocks noGrp="1"/>
          </p:cNvSpPr>
          <p:nvPr>
            <p:ph type="sldNum" sz="quarter" idx="11"/>
          </p:nvPr>
        </p:nvSpPr>
        <p:spPr/>
        <p:txBody>
          <a:bodyPr/>
          <a:lstStyle/>
          <a:p>
            <a:fld id="{77E68ECE-59D7-452D-8595-BBB947F3BD2D}" type="slidenum">
              <a:rPr lang="en-US" smtClean="0"/>
              <a:pPr/>
              <a:t>22</a:t>
            </a:fld>
            <a:endParaRPr lang="en-US" dirty="0"/>
          </a:p>
        </p:txBody>
      </p:sp>
      <p:sp>
        <p:nvSpPr>
          <p:cNvPr id="10" name="Picture Placeholder 9"/>
          <p:cNvSpPr>
            <a:spLocks noGrp="1"/>
          </p:cNvSpPr>
          <p:nvPr>
            <p:ph type="pic" sz="quarter" idx="13"/>
          </p:nvPr>
        </p:nvSpPr>
        <p:spPr/>
      </p:sp>
      <p:sp>
        <p:nvSpPr>
          <p:cNvPr id="11" name="Text Placeholder 10"/>
          <p:cNvSpPr>
            <a:spLocks noGrp="1"/>
          </p:cNvSpPr>
          <p:nvPr>
            <p:ph type="body" sz="quarter" idx="14"/>
          </p:nvPr>
        </p:nvSpPr>
        <p:spPr>
          <a:xfrm>
            <a:off x="426246" y="1564449"/>
            <a:ext cx="5351462" cy="2973387"/>
          </a:xfrm>
        </p:spPr>
        <p:txBody>
          <a:bodyPr/>
          <a:lstStyle/>
          <a:p>
            <a:r>
              <a:rPr lang="en-US" dirty="0"/>
              <a:t>IRAP offers program delivery expertise and advisory services to other federal and provincial </a:t>
            </a:r>
            <a:r>
              <a:rPr lang="en-US" dirty="0" smtClean="0"/>
              <a:t>organizations </a:t>
            </a:r>
            <a:r>
              <a:rPr lang="en-US" dirty="0"/>
              <a:t>including:</a:t>
            </a:r>
          </a:p>
          <a:p>
            <a:pPr lvl="2"/>
            <a:r>
              <a:rPr lang="en-US" dirty="0" smtClean="0"/>
              <a:t>Program </a:t>
            </a:r>
            <a:r>
              <a:rPr lang="en-US" dirty="0"/>
              <a:t>design</a:t>
            </a:r>
          </a:p>
          <a:p>
            <a:pPr lvl="2"/>
            <a:r>
              <a:rPr lang="en-US" dirty="0"/>
              <a:t>Proposal assessments</a:t>
            </a:r>
          </a:p>
          <a:p>
            <a:pPr lvl="2"/>
            <a:r>
              <a:rPr lang="en-US" dirty="0"/>
              <a:t>Program management</a:t>
            </a:r>
          </a:p>
          <a:p>
            <a:pPr lvl="2"/>
            <a:r>
              <a:rPr lang="en-US" dirty="0"/>
              <a:t>Full program </a:t>
            </a:r>
            <a:r>
              <a:rPr lang="en-US" dirty="0" smtClean="0"/>
              <a:t>delivery</a:t>
            </a:r>
            <a:endParaRPr lang="en-US" dirty="0"/>
          </a:p>
        </p:txBody>
      </p:sp>
      <p:sp>
        <p:nvSpPr>
          <p:cNvPr id="6" name="Oval 5"/>
          <p:cNvSpPr/>
          <p:nvPr/>
        </p:nvSpPr>
        <p:spPr>
          <a:xfrm>
            <a:off x="5718047" y="1505903"/>
            <a:ext cx="3120283" cy="3090481"/>
          </a:xfrm>
          <a:prstGeom prst="ellipse">
            <a:avLst/>
          </a:prstGeom>
          <a:solidFill>
            <a:srgbClr val="662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8" name="TextBox 7"/>
          <p:cNvSpPr txBox="1"/>
          <p:nvPr/>
        </p:nvSpPr>
        <p:spPr>
          <a:xfrm>
            <a:off x="6107803" y="2566345"/>
            <a:ext cx="2639202" cy="1261884"/>
          </a:xfrm>
          <a:prstGeom prst="rect">
            <a:avLst/>
          </a:prstGeom>
          <a:noFill/>
        </p:spPr>
        <p:txBody>
          <a:bodyPr wrap="square" rtlCol="0">
            <a:spAutoFit/>
          </a:bodyPr>
          <a:lstStyle/>
          <a:p>
            <a:r>
              <a:rPr lang="en-US" sz="2800" b="1" dirty="0" smtClean="0">
                <a:solidFill>
                  <a:schemeClr val="bg1"/>
                </a:solidFill>
              </a:rPr>
              <a:t/>
            </a:r>
            <a:br>
              <a:rPr lang="en-US" sz="2800" b="1" dirty="0" smtClean="0">
                <a:solidFill>
                  <a:schemeClr val="bg1"/>
                </a:solidFill>
              </a:rPr>
            </a:br>
            <a:r>
              <a:rPr lang="en-US" sz="1600" dirty="0" smtClean="0">
                <a:solidFill>
                  <a:schemeClr val="bg1"/>
                </a:solidFill>
              </a:rPr>
              <a:t>technical and business assessments for OGDs </a:t>
            </a:r>
            <a:br>
              <a:rPr lang="en-US" sz="1600" dirty="0" smtClean="0">
                <a:solidFill>
                  <a:schemeClr val="bg1"/>
                </a:solidFill>
              </a:rPr>
            </a:br>
            <a:endParaRPr lang="en-US" sz="1600" dirty="0">
              <a:solidFill>
                <a:schemeClr val="bg1"/>
              </a:solidFill>
            </a:endParaRPr>
          </a:p>
        </p:txBody>
      </p:sp>
      <p:sp>
        <p:nvSpPr>
          <p:cNvPr id="3" name="TextBox 2"/>
          <p:cNvSpPr txBox="1"/>
          <p:nvPr/>
        </p:nvSpPr>
        <p:spPr>
          <a:xfrm>
            <a:off x="6375841" y="2286745"/>
            <a:ext cx="2371164" cy="830997"/>
          </a:xfrm>
          <a:prstGeom prst="rect">
            <a:avLst/>
          </a:prstGeom>
          <a:noFill/>
        </p:spPr>
        <p:txBody>
          <a:bodyPr wrap="square" rtlCol="0">
            <a:spAutoFit/>
          </a:bodyPr>
          <a:lstStyle/>
          <a:p>
            <a:r>
              <a:rPr lang="en-US" sz="4800" b="1" dirty="0" smtClean="0">
                <a:solidFill>
                  <a:schemeClr val="bg1"/>
                </a:solidFill>
              </a:rPr>
              <a:t>1,350</a:t>
            </a:r>
            <a:endParaRPr lang="fr-CA" sz="6000" dirty="0"/>
          </a:p>
        </p:txBody>
      </p:sp>
      <p:sp>
        <p:nvSpPr>
          <p:cNvPr id="12" name="Footer Placeholder 3"/>
          <p:cNvSpPr txBox="1">
            <a:spLocks/>
          </p:cNvSpPr>
          <p:nvPr/>
        </p:nvSpPr>
        <p:spPr>
          <a:xfrm>
            <a:off x="-1434912" y="4767263"/>
            <a:ext cx="5767800" cy="365125"/>
          </a:xfrm>
          <a:prstGeom prst="ellipse">
            <a:avLst/>
          </a:prstGeom>
        </p:spPr>
        <p:txBody>
          <a:bodyPr vert="horz" lIns="0" tIns="0" rIns="0" bIns="0" rtlCol="0" anchor="ctr">
            <a:normAutofit/>
          </a:bodyPr>
          <a:lstStyle>
            <a:lvl1pPr marL="0" indent="0" algn="ctr" defTabSz="914400" rtl="0" eaLnBrk="1" latinLnBrk="0" hangingPunct="1">
              <a:lnSpc>
                <a:spcPct val="100000"/>
              </a:lnSpc>
              <a:spcBef>
                <a:spcPts val="1200"/>
              </a:spcBef>
              <a:spcAft>
                <a:spcPts val="600"/>
              </a:spcAft>
              <a:buFont typeface="Arial" panose="020B0604020202020204" pitchFamily="34" charset="0"/>
              <a:buNone/>
              <a:defRPr sz="1200" b="1" kern="1200">
                <a:solidFill>
                  <a:schemeClr val="bg1">
                    <a:lumMod val="75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700" kern="1200">
                <a:solidFill>
                  <a:srgbClr val="3B495A"/>
                </a:solidFill>
                <a:latin typeface="Arial" panose="020B0604020202020204" pitchFamily="34" charset="0"/>
                <a:ea typeface="+mn-ea"/>
                <a:cs typeface="Arial" panose="020B0604020202020204" pitchFamily="34" charset="0"/>
              </a:defRPr>
            </a:lvl2pPr>
            <a:lvl3pPr marL="228600" indent="-228600" algn="l" defTabSz="914400" rtl="0" eaLnBrk="1" latinLnBrk="0" hangingPunct="1">
              <a:lnSpc>
                <a:spcPct val="100000"/>
              </a:lnSpc>
              <a:spcBef>
                <a:spcPts val="600"/>
              </a:spcBef>
              <a:spcAft>
                <a:spcPts val="600"/>
              </a:spcAft>
              <a:buFont typeface="Arial" panose="020B0604020202020204" pitchFamily="34" charset="0"/>
              <a:buChar char="•"/>
              <a:defRPr sz="1700" kern="1200">
                <a:solidFill>
                  <a:srgbClr val="3B495A"/>
                </a:solidFill>
                <a:latin typeface="Arial" panose="020B0604020202020204" pitchFamily="34" charset="0"/>
                <a:ea typeface="+mn-ea"/>
                <a:cs typeface="Arial" panose="020B0604020202020204" pitchFamily="34" charset="0"/>
              </a:defRPr>
            </a:lvl3pPr>
            <a:lvl4pPr marL="5715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4pPr>
            <a:lvl5pPr marL="1027113"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900" dirty="0" smtClean="0">
                <a:solidFill>
                  <a:schemeClr val="bg1">
                    <a:lumMod val="85000"/>
                  </a:schemeClr>
                </a:solidFill>
              </a:rPr>
              <a:t>NATIONAL RESEARCH COUNCIL CANADA</a:t>
            </a:r>
            <a:endParaRPr lang="en-US" sz="900" dirty="0">
              <a:solidFill>
                <a:schemeClr val="bg1">
                  <a:lumMod val="85000"/>
                </a:schemeClr>
              </a:solidFill>
            </a:endParaRPr>
          </a:p>
        </p:txBody>
      </p:sp>
    </p:spTree>
    <p:extLst>
      <p:ext uri="{BB962C8B-B14F-4D97-AF65-F5344CB8AC3E}">
        <p14:creationId xmlns:p14="http://schemas.microsoft.com/office/powerpoint/2010/main" val="1359647154"/>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4" name="Slide Number Placeholder 3"/>
          <p:cNvSpPr>
            <a:spLocks noGrp="1"/>
          </p:cNvSpPr>
          <p:nvPr>
            <p:ph type="sldNum" sz="quarter" idx="12"/>
          </p:nvPr>
        </p:nvSpPr>
        <p:spPr/>
        <p:txBody>
          <a:bodyPr/>
          <a:lstStyle/>
          <a:p>
            <a:fld id="{735AFF2F-A477-40DD-9D5D-27D2519027E7}" type="slidenum">
              <a:rPr lang="en-US" smtClean="0"/>
              <a:pPr/>
              <a:t>23</a:t>
            </a:fld>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8825" y="4832472"/>
            <a:ext cx="493740" cy="14143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white">
          <a:xfrm>
            <a:off x="776632" y="724002"/>
            <a:ext cx="3579976" cy="3640733"/>
          </a:xfrm>
          <a:prstGeom prst="rect">
            <a:avLst/>
          </a:prstGeom>
        </p:spPr>
      </p:pic>
      <p:sp>
        <p:nvSpPr>
          <p:cNvPr id="9" name="Title 2"/>
          <p:cNvSpPr txBox="1">
            <a:spLocks/>
          </p:cNvSpPr>
          <p:nvPr/>
        </p:nvSpPr>
        <p:spPr>
          <a:xfrm>
            <a:off x="1450682" y="1404454"/>
            <a:ext cx="2437263" cy="2233109"/>
          </a:xfrm>
          <a:prstGeom prst="rect">
            <a:avLst/>
          </a:prstGeom>
        </p:spPr>
        <p:txBody>
          <a:bodyPr vert="horz" lIns="0" tIns="0" rIns="0" bIns="0" rtlCol="0" anchor="ctr">
            <a:normAutofit/>
          </a:bodyPr>
          <a:lstStyle>
            <a:lvl1pPr algn="l" defTabSz="914400" rtl="0" eaLnBrk="1" latinLnBrk="0" hangingPunct="1">
              <a:spcBef>
                <a:spcPct val="0"/>
              </a:spcBef>
              <a:buNone/>
              <a:defRPr sz="2000" b="1" kern="1200">
                <a:solidFill>
                  <a:schemeClr val="bg1"/>
                </a:solidFill>
                <a:latin typeface="Arial" panose="020B0604020202020204" pitchFamily="34" charset="0"/>
                <a:ea typeface="+mj-ea"/>
                <a:cs typeface="Arial" panose="020B0604020202020204" pitchFamily="34" charset="0"/>
              </a:defRPr>
            </a:lvl1pPr>
          </a:lstStyle>
          <a:p>
            <a:r>
              <a:rPr lang="en-CA" sz="3600" dirty="0" smtClean="0">
                <a:ea typeface="Calibri"/>
              </a:rPr>
              <a:t>SUCCESS STORIES</a:t>
            </a:r>
            <a:endParaRPr lang="en-US" sz="3600" dirty="0"/>
          </a:p>
        </p:txBody>
      </p:sp>
    </p:spTree>
    <p:extLst>
      <p:ext uri="{BB962C8B-B14F-4D97-AF65-F5344CB8AC3E}">
        <p14:creationId xmlns:p14="http://schemas.microsoft.com/office/powerpoint/2010/main" val="3125181444"/>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77E68ECE-59D7-452D-8595-BBB947F3BD2D}" type="slidenum">
              <a:rPr lang="en-US" smtClean="0"/>
              <a:pPr/>
              <a:t>24</a:t>
            </a:fld>
            <a:endParaRPr lang="en-US" dirty="0"/>
          </a:p>
        </p:txBody>
      </p:sp>
      <p:sp>
        <p:nvSpPr>
          <p:cNvPr id="5" name="Title 4"/>
          <p:cNvSpPr>
            <a:spLocks noGrp="1"/>
          </p:cNvSpPr>
          <p:nvPr>
            <p:ph type="title"/>
          </p:nvPr>
        </p:nvSpPr>
        <p:spPr/>
        <p:txBody>
          <a:bodyPr/>
          <a:lstStyle/>
          <a:p>
            <a:r>
              <a:rPr lang="en-CA" dirty="0"/>
              <a:t>International collaboration opens doors </a:t>
            </a:r>
            <a:r>
              <a:rPr lang="en-CA" dirty="0" smtClean="0"/>
              <a:t/>
            </a:r>
            <a:br>
              <a:rPr lang="en-CA" dirty="0" smtClean="0"/>
            </a:br>
            <a:r>
              <a:rPr lang="en-CA" dirty="0" smtClean="0"/>
              <a:t>to </a:t>
            </a:r>
            <a:r>
              <a:rPr lang="en-CA" dirty="0"/>
              <a:t>Canadian smart health </a:t>
            </a:r>
            <a:r>
              <a:rPr lang="en-CA" dirty="0" smtClean="0"/>
              <a:t>innovators</a:t>
            </a:r>
            <a:endParaRPr lang="en-CA" dirty="0"/>
          </a:p>
        </p:txBody>
      </p:sp>
      <p:sp>
        <p:nvSpPr>
          <p:cNvPr id="8" name="Content Placeholder 2"/>
          <p:cNvSpPr txBox="1">
            <a:spLocks/>
          </p:cNvSpPr>
          <p:nvPr/>
        </p:nvSpPr>
        <p:spPr>
          <a:xfrm>
            <a:off x="3970818" y="1278926"/>
            <a:ext cx="4848230" cy="4525963"/>
          </a:xfrm>
          <a:prstGeom prst="rect">
            <a:avLst/>
          </a:prstGeom>
        </p:spPr>
        <p:txBody>
          <a:bodyPr>
            <a:normAutofit/>
          </a:bodyPr>
          <a:lstStyle>
            <a:lvl1pPr marL="0" indent="0" algn="l" defTabSz="914400" rtl="0" eaLnBrk="1" latinLnBrk="0" hangingPunct="1">
              <a:lnSpc>
                <a:spcPct val="100000"/>
              </a:lnSpc>
              <a:spcBef>
                <a:spcPts val="1200"/>
              </a:spcBef>
              <a:spcAft>
                <a:spcPts val="600"/>
              </a:spcAft>
              <a:buFont typeface="Arial" panose="020B0604020202020204" pitchFamily="34" charset="0"/>
              <a:buNone/>
              <a:defRPr sz="17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700" kern="1200">
                <a:solidFill>
                  <a:srgbClr val="3B495A"/>
                </a:solidFill>
                <a:latin typeface="Arial" panose="020B0604020202020204" pitchFamily="34" charset="0"/>
                <a:ea typeface="+mn-ea"/>
                <a:cs typeface="Arial" panose="020B0604020202020204" pitchFamily="34" charset="0"/>
              </a:defRPr>
            </a:lvl2pPr>
            <a:lvl3pPr marL="228600" indent="-228600" algn="l" defTabSz="914400" rtl="0" eaLnBrk="1" latinLnBrk="0" hangingPunct="1">
              <a:lnSpc>
                <a:spcPct val="100000"/>
              </a:lnSpc>
              <a:spcBef>
                <a:spcPts val="600"/>
              </a:spcBef>
              <a:spcAft>
                <a:spcPts val="600"/>
              </a:spcAft>
              <a:buFont typeface="Arial" panose="020B0604020202020204" pitchFamily="34" charset="0"/>
              <a:buChar char="•"/>
              <a:defRPr sz="1700" kern="1200">
                <a:solidFill>
                  <a:srgbClr val="3B495A"/>
                </a:solidFill>
                <a:latin typeface="Arial" panose="020B0604020202020204" pitchFamily="34" charset="0"/>
                <a:ea typeface="+mn-ea"/>
                <a:cs typeface="Arial" panose="020B0604020202020204" pitchFamily="34" charset="0"/>
              </a:defRPr>
            </a:lvl3pPr>
            <a:lvl4pPr marL="5715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4pPr>
            <a:lvl5pPr marL="1027113"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z="2000" i="1" dirty="0" smtClean="0">
                <a:solidFill>
                  <a:srgbClr val="00AABB"/>
                </a:solidFill>
              </a:rPr>
              <a:t>"</a:t>
            </a:r>
            <a:r>
              <a:rPr lang="en-US" sz="2000" i="1" dirty="0" smtClean="0">
                <a:solidFill>
                  <a:srgbClr val="00AABB"/>
                </a:solidFill>
              </a:rPr>
              <a:t>This </a:t>
            </a:r>
            <a:r>
              <a:rPr lang="en-US" sz="2000" i="1" dirty="0">
                <a:solidFill>
                  <a:srgbClr val="00AABB"/>
                </a:solidFill>
              </a:rPr>
              <a:t>is the way of the future – to tackle big challenging problems through innovative R&amp;D collaboration with many different players around the world</a:t>
            </a:r>
            <a:r>
              <a:rPr lang="en-US" sz="2000" i="1" dirty="0" smtClean="0">
                <a:solidFill>
                  <a:srgbClr val="00AABB"/>
                </a:solidFill>
              </a:rPr>
              <a:t>. Our </a:t>
            </a:r>
            <a:r>
              <a:rPr lang="en-US" sz="2000" i="1" dirty="0">
                <a:solidFill>
                  <a:srgbClr val="00AABB"/>
                </a:solidFill>
              </a:rPr>
              <a:t>ITAs have worked hard to really know us, and identified where we might have difficulties in such a complex </a:t>
            </a:r>
            <a:r>
              <a:rPr lang="en-US" sz="2000" i="1" dirty="0" smtClean="0">
                <a:solidFill>
                  <a:srgbClr val="00AABB"/>
                </a:solidFill>
              </a:rPr>
              <a:t>venture. They </a:t>
            </a:r>
            <a:r>
              <a:rPr lang="en-US" sz="2000" i="1" dirty="0">
                <a:solidFill>
                  <a:srgbClr val="00AABB"/>
                </a:solidFill>
              </a:rPr>
              <a:t>have a great sense of what is likely to work."</a:t>
            </a:r>
          </a:p>
          <a:p>
            <a:r>
              <a:rPr lang="en-US" sz="1600" b="0" dirty="0">
                <a:solidFill>
                  <a:schemeClr val="tx1"/>
                </a:solidFill>
              </a:rPr>
              <a:t>David </a:t>
            </a:r>
            <a:r>
              <a:rPr lang="en-US" sz="1600" b="0" dirty="0" err="1" smtClean="0">
                <a:solidFill>
                  <a:schemeClr val="tx1"/>
                </a:solidFill>
              </a:rPr>
              <a:t>Kuik</a:t>
            </a:r>
            <a:r>
              <a:rPr lang="en-US" sz="1600" b="0" dirty="0" smtClean="0">
                <a:solidFill>
                  <a:schemeClr val="tx1"/>
                </a:solidFill>
              </a:rPr>
              <a:t> </a:t>
            </a:r>
            <a:br>
              <a:rPr lang="en-US" sz="1600" b="0" dirty="0" smtClean="0">
                <a:solidFill>
                  <a:schemeClr val="tx1"/>
                </a:solidFill>
              </a:rPr>
            </a:br>
            <a:r>
              <a:rPr lang="en-US" sz="1600" b="0" dirty="0" smtClean="0">
                <a:solidFill>
                  <a:schemeClr val="tx1"/>
                </a:solidFill>
              </a:rPr>
              <a:t>CEO</a:t>
            </a:r>
            <a:r>
              <a:rPr lang="en-US" sz="1600" b="0" dirty="0">
                <a:solidFill>
                  <a:schemeClr val="tx1"/>
                </a:solidFill>
              </a:rPr>
              <a:t>, Norima </a:t>
            </a:r>
            <a:r>
              <a:rPr lang="en-US" sz="1600" b="0" dirty="0" smtClean="0">
                <a:solidFill>
                  <a:schemeClr val="tx1"/>
                </a:solidFill>
              </a:rPr>
              <a:t>Consulting</a:t>
            </a:r>
            <a:br>
              <a:rPr lang="en-US" sz="1600" b="0" dirty="0" smtClean="0">
                <a:solidFill>
                  <a:schemeClr val="tx1"/>
                </a:solidFill>
              </a:rPr>
            </a:br>
            <a:endParaRPr lang="en-US" sz="1600" b="0" dirty="0">
              <a:solidFill>
                <a:schemeClr val="tx1"/>
              </a:solidFill>
            </a:endParaRPr>
          </a:p>
        </p:txBody>
      </p:sp>
      <p:sp>
        <p:nvSpPr>
          <p:cNvPr id="6" name="Oval 5"/>
          <p:cNvSpPr/>
          <p:nvPr/>
        </p:nvSpPr>
        <p:spPr>
          <a:xfrm>
            <a:off x="426245" y="1366608"/>
            <a:ext cx="3200400" cy="32004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Footer Placeholder 3"/>
          <p:cNvSpPr txBox="1">
            <a:spLocks/>
          </p:cNvSpPr>
          <p:nvPr/>
        </p:nvSpPr>
        <p:spPr>
          <a:xfrm>
            <a:off x="-1434912" y="4767263"/>
            <a:ext cx="5767800" cy="365125"/>
          </a:xfrm>
          <a:prstGeom prst="ellipse">
            <a:avLst/>
          </a:prstGeom>
        </p:spPr>
        <p:txBody>
          <a:bodyPr vert="horz" lIns="0" tIns="0" rIns="0" bIns="0" rtlCol="0" anchor="ctr">
            <a:normAutofit/>
          </a:bodyPr>
          <a:lstStyle>
            <a:lvl1pPr marL="0" indent="0" algn="ctr" defTabSz="914400" rtl="0" eaLnBrk="1" latinLnBrk="0" hangingPunct="1">
              <a:lnSpc>
                <a:spcPct val="100000"/>
              </a:lnSpc>
              <a:spcBef>
                <a:spcPts val="1200"/>
              </a:spcBef>
              <a:spcAft>
                <a:spcPts val="600"/>
              </a:spcAft>
              <a:buFont typeface="Arial" panose="020B0604020202020204" pitchFamily="34" charset="0"/>
              <a:buNone/>
              <a:defRPr sz="1200" b="1" kern="1200">
                <a:solidFill>
                  <a:schemeClr val="bg1">
                    <a:lumMod val="75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700" kern="1200">
                <a:solidFill>
                  <a:srgbClr val="3B495A"/>
                </a:solidFill>
                <a:latin typeface="Arial" panose="020B0604020202020204" pitchFamily="34" charset="0"/>
                <a:ea typeface="+mn-ea"/>
                <a:cs typeface="Arial" panose="020B0604020202020204" pitchFamily="34" charset="0"/>
              </a:defRPr>
            </a:lvl2pPr>
            <a:lvl3pPr marL="228600" indent="-228600" algn="l" defTabSz="914400" rtl="0" eaLnBrk="1" latinLnBrk="0" hangingPunct="1">
              <a:lnSpc>
                <a:spcPct val="100000"/>
              </a:lnSpc>
              <a:spcBef>
                <a:spcPts val="600"/>
              </a:spcBef>
              <a:spcAft>
                <a:spcPts val="600"/>
              </a:spcAft>
              <a:buFont typeface="Arial" panose="020B0604020202020204" pitchFamily="34" charset="0"/>
              <a:buChar char="•"/>
              <a:defRPr sz="1700" kern="1200">
                <a:solidFill>
                  <a:srgbClr val="3B495A"/>
                </a:solidFill>
                <a:latin typeface="Arial" panose="020B0604020202020204" pitchFamily="34" charset="0"/>
                <a:ea typeface="+mn-ea"/>
                <a:cs typeface="Arial" panose="020B0604020202020204" pitchFamily="34" charset="0"/>
              </a:defRPr>
            </a:lvl3pPr>
            <a:lvl4pPr marL="5715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4pPr>
            <a:lvl5pPr marL="1027113"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900" dirty="0" smtClean="0">
                <a:solidFill>
                  <a:schemeClr val="bg1">
                    <a:lumMod val="85000"/>
                  </a:schemeClr>
                </a:solidFill>
              </a:rPr>
              <a:t>NATIONAL RESEARCH COUNCIL CANADA</a:t>
            </a:r>
            <a:endParaRPr lang="en-US" sz="900" dirty="0">
              <a:solidFill>
                <a:schemeClr val="bg1">
                  <a:lumMod val="85000"/>
                </a:schemeClr>
              </a:solidFill>
            </a:endParaRPr>
          </a:p>
        </p:txBody>
      </p:sp>
    </p:spTree>
    <p:extLst>
      <p:ext uri="{BB962C8B-B14F-4D97-AF65-F5344CB8AC3E}">
        <p14:creationId xmlns:p14="http://schemas.microsoft.com/office/powerpoint/2010/main" val="90381309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77E68ECE-59D7-452D-8595-BBB947F3BD2D}" type="slidenum">
              <a:rPr lang="en-US" smtClean="0"/>
              <a:pPr/>
              <a:t>25</a:t>
            </a:fld>
            <a:endParaRPr lang="en-US" dirty="0"/>
          </a:p>
        </p:txBody>
      </p:sp>
      <p:sp>
        <p:nvSpPr>
          <p:cNvPr id="5" name="Title 4"/>
          <p:cNvSpPr>
            <a:spLocks noGrp="1"/>
          </p:cNvSpPr>
          <p:nvPr>
            <p:ph type="title"/>
          </p:nvPr>
        </p:nvSpPr>
        <p:spPr>
          <a:xfrm>
            <a:off x="426245" y="689369"/>
            <a:ext cx="8184969" cy="753439"/>
          </a:xfrm>
        </p:spPr>
        <p:txBody>
          <a:bodyPr/>
          <a:lstStyle/>
          <a:p>
            <a:r>
              <a:rPr lang="en-US" kern="1800" dirty="0" smtClean="0">
                <a:latin typeface="+mj-lt"/>
                <a:ea typeface="Times New Roman" panose="02020603050405020304" pitchFamily="18" charset="0"/>
                <a:cs typeface="Times New Roman" panose="02020603050405020304" pitchFamily="18" charset="0"/>
              </a:rPr>
              <a:t>High </a:t>
            </a:r>
            <a:r>
              <a:rPr lang="en-US" kern="1800" dirty="0">
                <a:latin typeface="+mj-lt"/>
                <a:ea typeface="Times New Roman" panose="02020603050405020304" pitchFamily="18" charset="0"/>
                <a:cs typeface="Times New Roman" panose="02020603050405020304" pitchFamily="18" charset="0"/>
              </a:rPr>
              <a:t>tech real estate enterprise thrives on time-tested mentorship</a:t>
            </a:r>
            <a:br>
              <a:rPr lang="en-US" kern="1800" dirty="0">
                <a:latin typeface="+mj-lt"/>
                <a:ea typeface="Times New Roman" panose="02020603050405020304" pitchFamily="18" charset="0"/>
                <a:cs typeface="Times New Roman" panose="02020603050405020304" pitchFamily="18" charset="0"/>
              </a:rPr>
            </a:br>
            <a:endParaRPr lang="en-CA" dirty="0">
              <a:latin typeface="+mj-lt"/>
            </a:endParaRPr>
          </a:p>
        </p:txBody>
      </p:sp>
      <p:sp>
        <p:nvSpPr>
          <p:cNvPr id="8" name="Content Placeholder 2"/>
          <p:cNvSpPr txBox="1">
            <a:spLocks/>
          </p:cNvSpPr>
          <p:nvPr/>
        </p:nvSpPr>
        <p:spPr>
          <a:xfrm>
            <a:off x="426245" y="1366608"/>
            <a:ext cx="4649755" cy="4525963"/>
          </a:xfrm>
          <a:prstGeom prst="rect">
            <a:avLst/>
          </a:prstGeom>
        </p:spPr>
        <p:txBody>
          <a:bodyPr>
            <a:normAutofit/>
          </a:bodyPr>
          <a:lstStyle>
            <a:lvl1pPr marL="0" indent="0" algn="l" defTabSz="914400" rtl="0" eaLnBrk="1" latinLnBrk="0" hangingPunct="1">
              <a:lnSpc>
                <a:spcPct val="100000"/>
              </a:lnSpc>
              <a:spcBef>
                <a:spcPts val="1200"/>
              </a:spcBef>
              <a:spcAft>
                <a:spcPts val="600"/>
              </a:spcAft>
              <a:buFont typeface="Arial" panose="020B0604020202020204" pitchFamily="34" charset="0"/>
              <a:buNone/>
              <a:defRPr sz="17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700" kern="1200">
                <a:solidFill>
                  <a:srgbClr val="3B495A"/>
                </a:solidFill>
                <a:latin typeface="Arial" panose="020B0604020202020204" pitchFamily="34" charset="0"/>
                <a:ea typeface="+mn-ea"/>
                <a:cs typeface="Arial" panose="020B0604020202020204" pitchFamily="34" charset="0"/>
              </a:defRPr>
            </a:lvl2pPr>
            <a:lvl3pPr marL="228600" indent="-228600" algn="l" defTabSz="914400" rtl="0" eaLnBrk="1" latinLnBrk="0" hangingPunct="1">
              <a:lnSpc>
                <a:spcPct val="100000"/>
              </a:lnSpc>
              <a:spcBef>
                <a:spcPts val="600"/>
              </a:spcBef>
              <a:spcAft>
                <a:spcPts val="600"/>
              </a:spcAft>
              <a:buFont typeface="Arial" panose="020B0604020202020204" pitchFamily="34" charset="0"/>
              <a:buChar char="•"/>
              <a:defRPr sz="1700" kern="1200">
                <a:solidFill>
                  <a:srgbClr val="3B495A"/>
                </a:solidFill>
                <a:latin typeface="Arial" panose="020B0604020202020204" pitchFamily="34" charset="0"/>
                <a:ea typeface="+mn-ea"/>
                <a:cs typeface="Arial" panose="020B0604020202020204" pitchFamily="34" charset="0"/>
              </a:defRPr>
            </a:lvl3pPr>
            <a:lvl4pPr marL="5715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4pPr>
            <a:lvl5pPr marL="1027113"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600" b="0" i="1" dirty="0">
              <a:solidFill>
                <a:schemeClr val="tx1"/>
              </a:solidFill>
            </a:endParaRPr>
          </a:p>
        </p:txBody>
      </p:sp>
      <p:sp>
        <p:nvSpPr>
          <p:cNvPr id="6" name="Oval 5"/>
          <p:cNvSpPr/>
          <p:nvPr/>
        </p:nvSpPr>
        <p:spPr>
          <a:xfrm>
            <a:off x="5281200" y="1366608"/>
            <a:ext cx="3200400" cy="320040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Content Placeholder 2"/>
          <p:cNvSpPr txBox="1">
            <a:spLocks/>
          </p:cNvSpPr>
          <p:nvPr/>
        </p:nvSpPr>
        <p:spPr>
          <a:xfrm>
            <a:off x="578645" y="1519008"/>
            <a:ext cx="4649755" cy="4525963"/>
          </a:xfrm>
          <a:prstGeom prst="rect">
            <a:avLst/>
          </a:prstGeom>
        </p:spPr>
        <p:txBody>
          <a:bodyPr>
            <a:normAutofit/>
          </a:bodyPr>
          <a:lstStyle>
            <a:lvl1pPr marL="0" indent="0" algn="l" defTabSz="914400" rtl="0" eaLnBrk="1" latinLnBrk="0" hangingPunct="1">
              <a:lnSpc>
                <a:spcPct val="100000"/>
              </a:lnSpc>
              <a:spcBef>
                <a:spcPts val="1200"/>
              </a:spcBef>
              <a:spcAft>
                <a:spcPts val="600"/>
              </a:spcAft>
              <a:buFont typeface="Arial" panose="020B0604020202020204" pitchFamily="34" charset="0"/>
              <a:buNone/>
              <a:defRPr sz="17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700" kern="1200">
                <a:solidFill>
                  <a:srgbClr val="3B495A"/>
                </a:solidFill>
                <a:latin typeface="Arial" panose="020B0604020202020204" pitchFamily="34" charset="0"/>
                <a:ea typeface="+mn-ea"/>
                <a:cs typeface="Arial" panose="020B0604020202020204" pitchFamily="34" charset="0"/>
              </a:defRPr>
            </a:lvl2pPr>
            <a:lvl3pPr marL="228600" indent="-228600" algn="l" defTabSz="914400" rtl="0" eaLnBrk="1" latinLnBrk="0" hangingPunct="1">
              <a:lnSpc>
                <a:spcPct val="100000"/>
              </a:lnSpc>
              <a:spcBef>
                <a:spcPts val="600"/>
              </a:spcBef>
              <a:spcAft>
                <a:spcPts val="600"/>
              </a:spcAft>
              <a:buFont typeface="Arial" panose="020B0604020202020204" pitchFamily="34" charset="0"/>
              <a:buChar char="•"/>
              <a:defRPr sz="1700" kern="1200">
                <a:solidFill>
                  <a:srgbClr val="3B495A"/>
                </a:solidFill>
                <a:latin typeface="Arial" panose="020B0604020202020204" pitchFamily="34" charset="0"/>
                <a:ea typeface="+mn-ea"/>
                <a:cs typeface="Arial" panose="020B0604020202020204" pitchFamily="34" charset="0"/>
              </a:defRPr>
            </a:lvl3pPr>
            <a:lvl4pPr marL="5715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4pPr>
            <a:lvl5pPr marL="1027113"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600" b="0" i="1" dirty="0">
              <a:solidFill>
                <a:schemeClr val="tx1"/>
              </a:solidFill>
            </a:endParaRPr>
          </a:p>
        </p:txBody>
      </p:sp>
      <p:sp>
        <p:nvSpPr>
          <p:cNvPr id="2" name="TextBox 1"/>
          <p:cNvSpPr txBox="1"/>
          <p:nvPr/>
        </p:nvSpPr>
        <p:spPr>
          <a:xfrm>
            <a:off x="709379" y="1875263"/>
            <a:ext cx="4083485" cy="2000548"/>
          </a:xfrm>
          <a:prstGeom prst="rect">
            <a:avLst/>
          </a:prstGeom>
          <a:noFill/>
        </p:spPr>
        <p:txBody>
          <a:bodyPr wrap="square" rtlCol="0">
            <a:spAutoFit/>
          </a:bodyPr>
          <a:lstStyle/>
          <a:p>
            <a:r>
              <a:rPr lang="en-US" sz="2000" b="1" i="1" dirty="0" smtClean="0">
                <a:solidFill>
                  <a:srgbClr val="00AABB"/>
                </a:solidFill>
              </a:rPr>
              <a:t>“The support </a:t>
            </a:r>
            <a:r>
              <a:rPr lang="en-US" sz="2000" b="1" i="1" dirty="0">
                <a:solidFill>
                  <a:srgbClr val="00AABB"/>
                </a:solidFill>
              </a:rPr>
              <a:t>from NRC IRAP allowed us to stretch and hire long before we could </a:t>
            </a:r>
            <a:r>
              <a:rPr lang="en-US" sz="2000" b="1" i="1" dirty="0" smtClean="0">
                <a:solidFill>
                  <a:srgbClr val="00AABB"/>
                </a:solidFill>
              </a:rPr>
              <a:t>have.”</a:t>
            </a:r>
          </a:p>
          <a:p>
            <a:r>
              <a:rPr lang="en-US" sz="1600" dirty="0" smtClean="0"/>
              <a:t/>
            </a:r>
            <a:br>
              <a:rPr lang="en-US" sz="1600" dirty="0" smtClean="0"/>
            </a:br>
            <a:r>
              <a:rPr lang="en-US" sz="1600" dirty="0" smtClean="0"/>
              <a:t>Lauren Haw </a:t>
            </a:r>
            <a:br>
              <a:rPr lang="en-US" sz="1600" dirty="0" smtClean="0"/>
            </a:br>
            <a:r>
              <a:rPr lang="en-US" sz="1600" dirty="0" smtClean="0"/>
              <a:t>CEO, Zoocasa</a:t>
            </a:r>
            <a:br>
              <a:rPr lang="en-US" sz="1600" dirty="0" smtClean="0"/>
            </a:br>
            <a:endParaRPr lang="fr-CA" sz="1600" dirty="0"/>
          </a:p>
        </p:txBody>
      </p:sp>
      <p:sp>
        <p:nvSpPr>
          <p:cNvPr id="10" name="Footer Placeholder 3"/>
          <p:cNvSpPr txBox="1">
            <a:spLocks/>
          </p:cNvSpPr>
          <p:nvPr/>
        </p:nvSpPr>
        <p:spPr>
          <a:xfrm>
            <a:off x="-1434912" y="4767263"/>
            <a:ext cx="5767800" cy="365125"/>
          </a:xfrm>
          <a:prstGeom prst="ellipse">
            <a:avLst/>
          </a:prstGeom>
        </p:spPr>
        <p:txBody>
          <a:bodyPr vert="horz" lIns="0" tIns="0" rIns="0" bIns="0" rtlCol="0" anchor="ctr">
            <a:normAutofit/>
          </a:bodyPr>
          <a:lstStyle>
            <a:lvl1pPr marL="0" indent="0" algn="ctr" defTabSz="914400" rtl="0" eaLnBrk="1" latinLnBrk="0" hangingPunct="1">
              <a:lnSpc>
                <a:spcPct val="100000"/>
              </a:lnSpc>
              <a:spcBef>
                <a:spcPts val="1200"/>
              </a:spcBef>
              <a:spcAft>
                <a:spcPts val="600"/>
              </a:spcAft>
              <a:buFont typeface="Arial" panose="020B0604020202020204" pitchFamily="34" charset="0"/>
              <a:buNone/>
              <a:defRPr sz="1200" b="1" kern="1200">
                <a:solidFill>
                  <a:schemeClr val="bg1">
                    <a:lumMod val="75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700" kern="1200">
                <a:solidFill>
                  <a:srgbClr val="3B495A"/>
                </a:solidFill>
                <a:latin typeface="Arial" panose="020B0604020202020204" pitchFamily="34" charset="0"/>
                <a:ea typeface="+mn-ea"/>
                <a:cs typeface="Arial" panose="020B0604020202020204" pitchFamily="34" charset="0"/>
              </a:defRPr>
            </a:lvl2pPr>
            <a:lvl3pPr marL="228600" indent="-228600" algn="l" defTabSz="914400" rtl="0" eaLnBrk="1" latinLnBrk="0" hangingPunct="1">
              <a:lnSpc>
                <a:spcPct val="100000"/>
              </a:lnSpc>
              <a:spcBef>
                <a:spcPts val="600"/>
              </a:spcBef>
              <a:spcAft>
                <a:spcPts val="600"/>
              </a:spcAft>
              <a:buFont typeface="Arial" panose="020B0604020202020204" pitchFamily="34" charset="0"/>
              <a:buChar char="•"/>
              <a:defRPr sz="1700" kern="1200">
                <a:solidFill>
                  <a:srgbClr val="3B495A"/>
                </a:solidFill>
                <a:latin typeface="Arial" panose="020B0604020202020204" pitchFamily="34" charset="0"/>
                <a:ea typeface="+mn-ea"/>
                <a:cs typeface="Arial" panose="020B0604020202020204" pitchFamily="34" charset="0"/>
              </a:defRPr>
            </a:lvl3pPr>
            <a:lvl4pPr marL="5715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4pPr>
            <a:lvl5pPr marL="1027113"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900" dirty="0" smtClean="0">
                <a:solidFill>
                  <a:schemeClr val="bg1">
                    <a:lumMod val="85000"/>
                  </a:schemeClr>
                </a:solidFill>
              </a:rPr>
              <a:t>NATIONAL RESEARCH COUNCIL CANADA</a:t>
            </a:r>
            <a:endParaRPr lang="en-US" sz="900" dirty="0">
              <a:solidFill>
                <a:schemeClr val="bg1">
                  <a:lumMod val="85000"/>
                </a:schemeClr>
              </a:solidFill>
            </a:endParaRPr>
          </a:p>
        </p:txBody>
      </p:sp>
    </p:spTree>
    <p:extLst>
      <p:ext uri="{BB962C8B-B14F-4D97-AF65-F5344CB8AC3E}">
        <p14:creationId xmlns:p14="http://schemas.microsoft.com/office/powerpoint/2010/main" val="336241855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77E68ECE-59D7-452D-8595-BBB947F3BD2D}" type="slidenum">
              <a:rPr lang="en-US" smtClean="0"/>
              <a:pPr/>
              <a:t>26</a:t>
            </a:fld>
            <a:endParaRPr lang="en-US" dirty="0"/>
          </a:p>
        </p:txBody>
      </p:sp>
      <p:sp>
        <p:nvSpPr>
          <p:cNvPr id="5" name="Title 4"/>
          <p:cNvSpPr>
            <a:spLocks noGrp="1"/>
          </p:cNvSpPr>
          <p:nvPr>
            <p:ph type="title"/>
          </p:nvPr>
        </p:nvSpPr>
        <p:spPr/>
        <p:txBody>
          <a:bodyPr/>
          <a:lstStyle/>
          <a:p>
            <a:r>
              <a:rPr lang="en-CA" dirty="0" smtClean="0"/>
              <a:t>Overcoming growth hurdles</a:t>
            </a:r>
            <a:endParaRPr lang="en-CA" dirty="0"/>
          </a:p>
        </p:txBody>
      </p:sp>
      <p:sp>
        <p:nvSpPr>
          <p:cNvPr id="8" name="Content Placeholder 2"/>
          <p:cNvSpPr txBox="1">
            <a:spLocks/>
          </p:cNvSpPr>
          <p:nvPr/>
        </p:nvSpPr>
        <p:spPr>
          <a:xfrm>
            <a:off x="426245" y="1366608"/>
            <a:ext cx="4649755" cy="4525963"/>
          </a:xfrm>
          <a:prstGeom prst="rect">
            <a:avLst/>
          </a:prstGeom>
        </p:spPr>
        <p:txBody>
          <a:bodyPr>
            <a:normAutofit/>
          </a:bodyPr>
          <a:lstStyle>
            <a:lvl1pPr marL="0" indent="0" algn="l" defTabSz="914400" rtl="0" eaLnBrk="1" latinLnBrk="0" hangingPunct="1">
              <a:lnSpc>
                <a:spcPct val="100000"/>
              </a:lnSpc>
              <a:spcBef>
                <a:spcPts val="1200"/>
              </a:spcBef>
              <a:spcAft>
                <a:spcPts val="600"/>
              </a:spcAft>
              <a:buFont typeface="Arial" panose="020B0604020202020204" pitchFamily="34" charset="0"/>
              <a:buNone/>
              <a:defRPr sz="17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700" kern="1200">
                <a:solidFill>
                  <a:srgbClr val="3B495A"/>
                </a:solidFill>
                <a:latin typeface="Arial" panose="020B0604020202020204" pitchFamily="34" charset="0"/>
                <a:ea typeface="+mn-ea"/>
                <a:cs typeface="Arial" panose="020B0604020202020204" pitchFamily="34" charset="0"/>
              </a:defRPr>
            </a:lvl2pPr>
            <a:lvl3pPr marL="228600" indent="-228600" algn="l" defTabSz="914400" rtl="0" eaLnBrk="1" latinLnBrk="0" hangingPunct="1">
              <a:lnSpc>
                <a:spcPct val="100000"/>
              </a:lnSpc>
              <a:spcBef>
                <a:spcPts val="600"/>
              </a:spcBef>
              <a:spcAft>
                <a:spcPts val="600"/>
              </a:spcAft>
              <a:buFont typeface="Arial" panose="020B0604020202020204" pitchFamily="34" charset="0"/>
              <a:buChar char="•"/>
              <a:defRPr sz="1700" kern="1200">
                <a:solidFill>
                  <a:srgbClr val="3B495A"/>
                </a:solidFill>
                <a:latin typeface="Arial" panose="020B0604020202020204" pitchFamily="34" charset="0"/>
                <a:ea typeface="+mn-ea"/>
                <a:cs typeface="Arial" panose="020B0604020202020204" pitchFamily="34" charset="0"/>
              </a:defRPr>
            </a:lvl3pPr>
            <a:lvl4pPr marL="5715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4pPr>
            <a:lvl5pPr marL="1027113"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600" b="0" i="1" dirty="0">
              <a:solidFill>
                <a:schemeClr val="tx1"/>
              </a:solidFill>
            </a:endParaRPr>
          </a:p>
        </p:txBody>
      </p:sp>
      <p:sp>
        <p:nvSpPr>
          <p:cNvPr id="6" name="Oval 5"/>
          <p:cNvSpPr/>
          <p:nvPr/>
        </p:nvSpPr>
        <p:spPr>
          <a:xfrm>
            <a:off x="426245" y="1366607"/>
            <a:ext cx="3200400" cy="320040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Content Placeholder 2"/>
          <p:cNvSpPr txBox="1">
            <a:spLocks/>
          </p:cNvSpPr>
          <p:nvPr/>
        </p:nvSpPr>
        <p:spPr>
          <a:xfrm>
            <a:off x="528845" y="1366607"/>
            <a:ext cx="4649755" cy="4525963"/>
          </a:xfrm>
          <a:prstGeom prst="rect">
            <a:avLst/>
          </a:prstGeom>
        </p:spPr>
        <p:txBody>
          <a:bodyPr>
            <a:normAutofit/>
          </a:bodyPr>
          <a:lstStyle>
            <a:lvl1pPr marL="0" indent="0" algn="l" defTabSz="914400" rtl="0" eaLnBrk="1" latinLnBrk="0" hangingPunct="1">
              <a:lnSpc>
                <a:spcPct val="100000"/>
              </a:lnSpc>
              <a:spcBef>
                <a:spcPts val="1200"/>
              </a:spcBef>
              <a:spcAft>
                <a:spcPts val="600"/>
              </a:spcAft>
              <a:buFont typeface="Arial" panose="020B0604020202020204" pitchFamily="34" charset="0"/>
              <a:buNone/>
              <a:defRPr sz="17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700" kern="1200">
                <a:solidFill>
                  <a:srgbClr val="3B495A"/>
                </a:solidFill>
                <a:latin typeface="Arial" panose="020B0604020202020204" pitchFamily="34" charset="0"/>
                <a:ea typeface="+mn-ea"/>
                <a:cs typeface="Arial" panose="020B0604020202020204" pitchFamily="34" charset="0"/>
              </a:defRPr>
            </a:lvl2pPr>
            <a:lvl3pPr marL="228600" indent="-228600" algn="l" defTabSz="914400" rtl="0" eaLnBrk="1" latinLnBrk="0" hangingPunct="1">
              <a:lnSpc>
                <a:spcPct val="100000"/>
              </a:lnSpc>
              <a:spcBef>
                <a:spcPts val="600"/>
              </a:spcBef>
              <a:spcAft>
                <a:spcPts val="600"/>
              </a:spcAft>
              <a:buFont typeface="Arial" panose="020B0604020202020204" pitchFamily="34" charset="0"/>
              <a:buChar char="•"/>
              <a:defRPr sz="1700" kern="1200">
                <a:solidFill>
                  <a:srgbClr val="3B495A"/>
                </a:solidFill>
                <a:latin typeface="Arial" panose="020B0604020202020204" pitchFamily="34" charset="0"/>
                <a:ea typeface="+mn-ea"/>
                <a:cs typeface="Arial" panose="020B0604020202020204" pitchFamily="34" charset="0"/>
              </a:defRPr>
            </a:lvl3pPr>
            <a:lvl4pPr marL="5715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4pPr>
            <a:lvl5pPr marL="1027113"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600" b="0" i="1" dirty="0">
              <a:solidFill>
                <a:schemeClr val="tx1"/>
              </a:solidFill>
            </a:endParaRPr>
          </a:p>
        </p:txBody>
      </p:sp>
      <p:sp>
        <p:nvSpPr>
          <p:cNvPr id="4" name="TextBox 3"/>
          <p:cNvSpPr txBox="1"/>
          <p:nvPr/>
        </p:nvSpPr>
        <p:spPr>
          <a:xfrm>
            <a:off x="4023607" y="1766478"/>
            <a:ext cx="4108177" cy="2954655"/>
          </a:xfrm>
          <a:prstGeom prst="rect">
            <a:avLst/>
          </a:prstGeom>
          <a:noFill/>
        </p:spPr>
        <p:txBody>
          <a:bodyPr wrap="square" rtlCol="0">
            <a:spAutoFit/>
          </a:bodyPr>
          <a:lstStyle/>
          <a:p>
            <a:r>
              <a:rPr lang="en-US" sz="2000" b="1" i="1" dirty="0" smtClean="0">
                <a:solidFill>
                  <a:srgbClr val="00AABB"/>
                </a:solidFill>
              </a:rPr>
              <a:t>“I</a:t>
            </a:r>
            <a:r>
              <a:rPr lang="fr-CA" sz="2000" b="1" i="1" dirty="0" smtClean="0">
                <a:solidFill>
                  <a:srgbClr val="00AABB"/>
                </a:solidFill>
              </a:rPr>
              <a:t>n my 30-year career, I’ve never seen a program that responds so well to the needs of investors and innovative SMEs, and creates value for both those groups.</a:t>
            </a:r>
            <a:r>
              <a:rPr lang="en-US" sz="2000" b="1" i="1" dirty="0" smtClean="0">
                <a:solidFill>
                  <a:srgbClr val="00AABB"/>
                </a:solidFill>
              </a:rPr>
              <a:t>”</a:t>
            </a:r>
            <a:r>
              <a:rPr lang="en-US" b="1" dirty="0" smtClean="0">
                <a:solidFill>
                  <a:srgbClr val="00AABB"/>
                </a:solidFill>
              </a:rPr>
              <a:t/>
            </a:r>
            <a:br>
              <a:rPr lang="en-US" b="1" dirty="0" smtClean="0">
                <a:solidFill>
                  <a:srgbClr val="00AABB"/>
                </a:solidFill>
              </a:rPr>
            </a:br>
            <a:r>
              <a:rPr lang="en-US" dirty="0" smtClean="0"/>
              <a:t/>
            </a:r>
            <a:br>
              <a:rPr lang="en-US" dirty="0" smtClean="0"/>
            </a:br>
            <a:r>
              <a:rPr lang="en-US" sz="1600" dirty="0" smtClean="0"/>
              <a:t>Claude Martel</a:t>
            </a:r>
            <a:br>
              <a:rPr lang="en-US" sz="1600" dirty="0" smtClean="0"/>
            </a:br>
            <a:r>
              <a:rPr lang="en-US" sz="1600" dirty="0" smtClean="0"/>
              <a:t>CEO, Inno-centre</a:t>
            </a:r>
            <a:br>
              <a:rPr lang="en-US" sz="1600" dirty="0" smtClean="0"/>
            </a:br>
            <a:endParaRPr lang="fr-CA" sz="1600" dirty="0"/>
          </a:p>
        </p:txBody>
      </p:sp>
      <p:sp>
        <p:nvSpPr>
          <p:cNvPr id="10" name="Footer Placeholder 3"/>
          <p:cNvSpPr txBox="1">
            <a:spLocks/>
          </p:cNvSpPr>
          <p:nvPr/>
        </p:nvSpPr>
        <p:spPr>
          <a:xfrm>
            <a:off x="-1434912" y="4767263"/>
            <a:ext cx="5767800" cy="365125"/>
          </a:xfrm>
          <a:prstGeom prst="ellipse">
            <a:avLst/>
          </a:prstGeom>
        </p:spPr>
        <p:txBody>
          <a:bodyPr vert="horz" lIns="0" tIns="0" rIns="0" bIns="0" rtlCol="0" anchor="ctr">
            <a:normAutofit/>
          </a:bodyPr>
          <a:lstStyle>
            <a:lvl1pPr marL="0" indent="0" algn="ctr" defTabSz="914400" rtl="0" eaLnBrk="1" latinLnBrk="0" hangingPunct="1">
              <a:lnSpc>
                <a:spcPct val="100000"/>
              </a:lnSpc>
              <a:spcBef>
                <a:spcPts val="1200"/>
              </a:spcBef>
              <a:spcAft>
                <a:spcPts val="600"/>
              </a:spcAft>
              <a:buFont typeface="Arial" panose="020B0604020202020204" pitchFamily="34" charset="0"/>
              <a:buNone/>
              <a:defRPr sz="1200" b="1" kern="1200">
                <a:solidFill>
                  <a:schemeClr val="bg1">
                    <a:lumMod val="75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700" kern="1200">
                <a:solidFill>
                  <a:srgbClr val="3B495A"/>
                </a:solidFill>
                <a:latin typeface="Arial" panose="020B0604020202020204" pitchFamily="34" charset="0"/>
                <a:ea typeface="+mn-ea"/>
                <a:cs typeface="Arial" panose="020B0604020202020204" pitchFamily="34" charset="0"/>
              </a:defRPr>
            </a:lvl2pPr>
            <a:lvl3pPr marL="228600" indent="-228600" algn="l" defTabSz="914400" rtl="0" eaLnBrk="1" latinLnBrk="0" hangingPunct="1">
              <a:lnSpc>
                <a:spcPct val="100000"/>
              </a:lnSpc>
              <a:spcBef>
                <a:spcPts val="600"/>
              </a:spcBef>
              <a:spcAft>
                <a:spcPts val="600"/>
              </a:spcAft>
              <a:buFont typeface="Arial" panose="020B0604020202020204" pitchFamily="34" charset="0"/>
              <a:buChar char="•"/>
              <a:defRPr sz="1700" kern="1200">
                <a:solidFill>
                  <a:srgbClr val="3B495A"/>
                </a:solidFill>
                <a:latin typeface="Arial" panose="020B0604020202020204" pitchFamily="34" charset="0"/>
                <a:ea typeface="+mn-ea"/>
                <a:cs typeface="Arial" panose="020B0604020202020204" pitchFamily="34" charset="0"/>
              </a:defRPr>
            </a:lvl3pPr>
            <a:lvl4pPr marL="5715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4pPr>
            <a:lvl5pPr marL="1027113"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900" dirty="0" smtClean="0">
                <a:solidFill>
                  <a:schemeClr val="bg1">
                    <a:lumMod val="85000"/>
                  </a:schemeClr>
                </a:solidFill>
              </a:rPr>
              <a:t>NATIONAL RESEARCH COUNCIL CANADA</a:t>
            </a:r>
            <a:endParaRPr lang="en-US" sz="900" dirty="0">
              <a:solidFill>
                <a:schemeClr val="bg1">
                  <a:lumMod val="85000"/>
                </a:schemeClr>
              </a:solidFill>
            </a:endParaRPr>
          </a:p>
        </p:txBody>
      </p:sp>
    </p:spTree>
    <p:extLst>
      <p:ext uri="{BB962C8B-B14F-4D97-AF65-F5344CB8AC3E}">
        <p14:creationId xmlns:p14="http://schemas.microsoft.com/office/powerpoint/2010/main" val="400814553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77E68ECE-59D7-452D-8595-BBB947F3BD2D}" type="slidenum">
              <a:rPr lang="en-US" smtClean="0"/>
              <a:pPr/>
              <a:t>27</a:t>
            </a:fld>
            <a:endParaRPr lang="en-US" dirty="0"/>
          </a:p>
        </p:txBody>
      </p:sp>
      <p:sp>
        <p:nvSpPr>
          <p:cNvPr id="5" name="Title 4"/>
          <p:cNvSpPr>
            <a:spLocks noGrp="1"/>
          </p:cNvSpPr>
          <p:nvPr>
            <p:ph type="title"/>
          </p:nvPr>
        </p:nvSpPr>
        <p:spPr/>
        <p:txBody>
          <a:bodyPr/>
          <a:lstStyle/>
          <a:p>
            <a:r>
              <a:rPr lang="en-US" dirty="0"/>
              <a:t>Breakthrough in custom metal fabrication supports advanced </a:t>
            </a:r>
            <a:r>
              <a:rPr lang="en-US" dirty="0" smtClean="0"/>
              <a:t>research</a:t>
            </a:r>
            <a:endParaRPr lang="en-CA" dirty="0"/>
          </a:p>
        </p:txBody>
      </p:sp>
      <p:sp>
        <p:nvSpPr>
          <p:cNvPr id="8" name="Content Placeholder 2"/>
          <p:cNvSpPr txBox="1">
            <a:spLocks/>
          </p:cNvSpPr>
          <p:nvPr/>
        </p:nvSpPr>
        <p:spPr>
          <a:xfrm>
            <a:off x="426245" y="1366608"/>
            <a:ext cx="4649755" cy="4525963"/>
          </a:xfrm>
          <a:prstGeom prst="rect">
            <a:avLst/>
          </a:prstGeom>
        </p:spPr>
        <p:txBody>
          <a:bodyPr>
            <a:normAutofit/>
          </a:bodyPr>
          <a:lstStyle>
            <a:lvl1pPr marL="0" indent="0" algn="l" defTabSz="914400" rtl="0" eaLnBrk="1" latinLnBrk="0" hangingPunct="1">
              <a:lnSpc>
                <a:spcPct val="100000"/>
              </a:lnSpc>
              <a:spcBef>
                <a:spcPts val="1200"/>
              </a:spcBef>
              <a:spcAft>
                <a:spcPts val="600"/>
              </a:spcAft>
              <a:buFont typeface="Arial" panose="020B0604020202020204" pitchFamily="34" charset="0"/>
              <a:buNone/>
              <a:defRPr sz="17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700" kern="1200">
                <a:solidFill>
                  <a:srgbClr val="3B495A"/>
                </a:solidFill>
                <a:latin typeface="Arial" panose="020B0604020202020204" pitchFamily="34" charset="0"/>
                <a:ea typeface="+mn-ea"/>
                <a:cs typeface="Arial" panose="020B0604020202020204" pitchFamily="34" charset="0"/>
              </a:defRPr>
            </a:lvl2pPr>
            <a:lvl3pPr marL="228600" indent="-228600" algn="l" defTabSz="914400" rtl="0" eaLnBrk="1" latinLnBrk="0" hangingPunct="1">
              <a:lnSpc>
                <a:spcPct val="100000"/>
              </a:lnSpc>
              <a:spcBef>
                <a:spcPts val="600"/>
              </a:spcBef>
              <a:spcAft>
                <a:spcPts val="600"/>
              </a:spcAft>
              <a:buFont typeface="Arial" panose="020B0604020202020204" pitchFamily="34" charset="0"/>
              <a:buChar char="•"/>
              <a:defRPr sz="1700" kern="1200">
                <a:solidFill>
                  <a:srgbClr val="3B495A"/>
                </a:solidFill>
                <a:latin typeface="Arial" panose="020B0604020202020204" pitchFamily="34" charset="0"/>
                <a:ea typeface="+mn-ea"/>
                <a:cs typeface="Arial" panose="020B0604020202020204" pitchFamily="34" charset="0"/>
              </a:defRPr>
            </a:lvl3pPr>
            <a:lvl4pPr marL="5715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4pPr>
            <a:lvl5pPr marL="1027113"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600" b="0" i="1" dirty="0">
              <a:solidFill>
                <a:schemeClr val="tx1"/>
              </a:solidFill>
            </a:endParaRPr>
          </a:p>
        </p:txBody>
      </p:sp>
      <p:sp>
        <p:nvSpPr>
          <p:cNvPr id="6" name="Oval 5"/>
          <p:cNvSpPr/>
          <p:nvPr/>
        </p:nvSpPr>
        <p:spPr>
          <a:xfrm>
            <a:off x="5561100" y="1311737"/>
            <a:ext cx="3200400" cy="32004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Content Placeholder 2"/>
          <p:cNvSpPr txBox="1">
            <a:spLocks/>
          </p:cNvSpPr>
          <p:nvPr/>
        </p:nvSpPr>
        <p:spPr>
          <a:xfrm>
            <a:off x="528845" y="1366607"/>
            <a:ext cx="4649755" cy="4525963"/>
          </a:xfrm>
          <a:prstGeom prst="rect">
            <a:avLst/>
          </a:prstGeom>
        </p:spPr>
        <p:txBody>
          <a:bodyPr>
            <a:normAutofit/>
          </a:bodyPr>
          <a:lstStyle>
            <a:lvl1pPr marL="0" indent="0" algn="l" defTabSz="914400" rtl="0" eaLnBrk="1" latinLnBrk="0" hangingPunct="1">
              <a:lnSpc>
                <a:spcPct val="100000"/>
              </a:lnSpc>
              <a:spcBef>
                <a:spcPts val="1200"/>
              </a:spcBef>
              <a:spcAft>
                <a:spcPts val="600"/>
              </a:spcAft>
              <a:buFont typeface="Arial" panose="020B0604020202020204" pitchFamily="34" charset="0"/>
              <a:buNone/>
              <a:defRPr sz="17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700" kern="1200">
                <a:solidFill>
                  <a:srgbClr val="3B495A"/>
                </a:solidFill>
                <a:latin typeface="Arial" panose="020B0604020202020204" pitchFamily="34" charset="0"/>
                <a:ea typeface="+mn-ea"/>
                <a:cs typeface="Arial" panose="020B0604020202020204" pitchFamily="34" charset="0"/>
              </a:defRPr>
            </a:lvl2pPr>
            <a:lvl3pPr marL="228600" indent="-228600" algn="l" defTabSz="914400" rtl="0" eaLnBrk="1" latinLnBrk="0" hangingPunct="1">
              <a:lnSpc>
                <a:spcPct val="100000"/>
              </a:lnSpc>
              <a:spcBef>
                <a:spcPts val="600"/>
              </a:spcBef>
              <a:spcAft>
                <a:spcPts val="600"/>
              </a:spcAft>
              <a:buFont typeface="Arial" panose="020B0604020202020204" pitchFamily="34" charset="0"/>
              <a:buChar char="•"/>
              <a:defRPr sz="1700" kern="1200">
                <a:solidFill>
                  <a:srgbClr val="3B495A"/>
                </a:solidFill>
                <a:latin typeface="Arial" panose="020B0604020202020204" pitchFamily="34" charset="0"/>
                <a:ea typeface="+mn-ea"/>
                <a:cs typeface="Arial" panose="020B0604020202020204" pitchFamily="34" charset="0"/>
              </a:defRPr>
            </a:lvl3pPr>
            <a:lvl4pPr marL="5715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4pPr>
            <a:lvl5pPr marL="1027113"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600" b="0" i="1" dirty="0">
              <a:solidFill>
                <a:schemeClr val="tx1"/>
              </a:solidFill>
            </a:endParaRPr>
          </a:p>
        </p:txBody>
      </p:sp>
      <p:sp>
        <p:nvSpPr>
          <p:cNvPr id="2" name="TextBox 1"/>
          <p:cNvSpPr txBox="1"/>
          <p:nvPr/>
        </p:nvSpPr>
        <p:spPr>
          <a:xfrm>
            <a:off x="406544" y="1728592"/>
            <a:ext cx="5210827" cy="2616101"/>
          </a:xfrm>
          <a:prstGeom prst="rect">
            <a:avLst/>
          </a:prstGeom>
          <a:noFill/>
        </p:spPr>
        <p:txBody>
          <a:bodyPr wrap="square" rtlCol="0">
            <a:spAutoFit/>
          </a:bodyPr>
          <a:lstStyle/>
          <a:p>
            <a:r>
              <a:rPr lang="en-US" sz="2000" b="1" i="1" dirty="0" smtClean="0">
                <a:solidFill>
                  <a:srgbClr val="00AABB"/>
                </a:solidFill>
              </a:rPr>
              <a:t>“</a:t>
            </a:r>
            <a:r>
              <a:rPr lang="en-US" sz="2000" b="1" i="1" dirty="0">
                <a:solidFill>
                  <a:srgbClr val="00AABB"/>
                </a:solidFill>
              </a:rPr>
              <a:t>The R&amp;D we need to grow and succeed is risky and </a:t>
            </a:r>
            <a:r>
              <a:rPr lang="en-US" sz="2000" b="1" i="1" dirty="0" smtClean="0">
                <a:solidFill>
                  <a:srgbClr val="00AABB"/>
                </a:solidFill>
              </a:rPr>
              <a:t>unusual. NRC </a:t>
            </a:r>
            <a:r>
              <a:rPr lang="en-US" sz="2000" b="1" i="1" dirty="0">
                <a:solidFill>
                  <a:srgbClr val="00AABB"/>
                </a:solidFill>
              </a:rPr>
              <a:t>IRAP has really helped us leap into the future of advanced manufacturing."</a:t>
            </a:r>
          </a:p>
          <a:p>
            <a:endParaRPr lang="en-US" dirty="0" smtClean="0"/>
          </a:p>
          <a:p>
            <a:r>
              <a:rPr lang="en-US" sz="1600" dirty="0" smtClean="0"/>
              <a:t>Doug </a:t>
            </a:r>
            <a:r>
              <a:rPr lang="en-US" sz="1600" dirty="0"/>
              <a:t>Milburn, </a:t>
            </a:r>
            <a:r>
              <a:rPr lang="en-US" sz="1600" dirty="0" smtClean="0"/>
              <a:t/>
            </a:r>
            <a:br>
              <a:rPr lang="en-US" sz="1600" dirty="0" smtClean="0"/>
            </a:br>
            <a:r>
              <a:rPr lang="en-US" sz="1600" dirty="0" smtClean="0"/>
              <a:t>Co-founder and Director </a:t>
            </a:r>
            <a:r>
              <a:rPr lang="en-US" sz="1600" dirty="0"/>
              <a:t>of </a:t>
            </a:r>
            <a:r>
              <a:rPr lang="en-US" sz="1600" dirty="0" smtClean="0"/>
              <a:t>Sales &amp; Marketing</a:t>
            </a:r>
            <a:r>
              <a:rPr lang="en-US" sz="1600" dirty="0"/>
              <a:t>, Protocase Inc</a:t>
            </a:r>
            <a:r>
              <a:rPr lang="en-US" sz="1600" dirty="0" smtClean="0"/>
              <a:t>.,Sydney, Nova Scotia</a:t>
            </a:r>
            <a:endParaRPr lang="en-US" sz="1600" dirty="0"/>
          </a:p>
          <a:p>
            <a:endParaRPr lang="fr-CA" dirty="0"/>
          </a:p>
        </p:txBody>
      </p:sp>
      <p:sp>
        <p:nvSpPr>
          <p:cNvPr id="10" name="Footer Placeholder 3"/>
          <p:cNvSpPr txBox="1">
            <a:spLocks/>
          </p:cNvSpPr>
          <p:nvPr/>
        </p:nvSpPr>
        <p:spPr>
          <a:xfrm>
            <a:off x="-1434912" y="4767263"/>
            <a:ext cx="5767800" cy="365125"/>
          </a:xfrm>
          <a:prstGeom prst="ellipse">
            <a:avLst/>
          </a:prstGeom>
        </p:spPr>
        <p:txBody>
          <a:bodyPr vert="horz" lIns="0" tIns="0" rIns="0" bIns="0" rtlCol="0" anchor="ctr">
            <a:normAutofit/>
          </a:bodyPr>
          <a:lstStyle>
            <a:lvl1pPr marL="0" indent="0" algn="ctr" defTabSz="914400" rtl="0" eaLnBrk="1" latinLnBrk="0" hangingPunct="1">
              <a:lnSpc>
                <a:spcPct val="100000"/>
              </a:lnSpc>
              <a:spcBef>
                <a:spcPts val="1200"/>
              </a:spcBef>
              <a:spcAft>
                <a:spcPts val="600"/>
              </a:spcAft>
              <a:buFont typeface="Arial" panose="020B0604020202020204" pitchFamily="34" charset="0"/>
              <a:buNone/>
              <a:defRPr sz="1200" b="1" kern="1200">
                <a:solidFill>
                  <a:schemeClr val="bg1">
                    <a:lumMod val="75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700" kern="1200">
                <a:solidFill>
                  <a:srgbClr val="3B495A"/>
                </a:solidFill>
                <a:latin typeface="Arial" panose="020B0604020202020204" pitchFamily="34" charset="0"/>
                <a:ea typeface="+mn-ea"/>
                <a:cs typeface="Arial" panose="020B0604020202020204" pitchFamily="34" charset="0"/>
              </a:defRPr>
            </a:lvl2pPr>
            <a:lvl3pPr marL="228600" indent="-228600" algn="l" defTabSz="914400" rtl="0" eaLnBrk="1" latinLnBrk="0" hangingPunct="1">
              <a:lnSpc>
                <a:spcPct val="100000"/>
              </a:lnSpc>
              <a:spcBef>
                <a:spcPts val="600"/>
              </a:spcBef>
              <a:spcAft>
                <a:spcPts val="600"/>
              </a:spcAft>
              <a:buFont typeface="Arial" panose="020B0604020202020204" pitchFamily="34" charset="0"/>
              <a:buChar char="•"/>
              <a:defRPr sz="1700" kern="1200">
                <a:solidFill>
                  <a:srgbClr val="3B495A"/>
                </a:solidFill>
                <a:latin typeface="Arial" panose="020B0604020202020204" pitchFamily="34" charset="0"/>
                <a:ea typeface="+mn-ea"/>
                <a:cs typeface="Arial" panose="020B0604020202020204" pitchFamily="34" charset="0"/>
              </a:defRPr>
            </a:lvl3pPr>
            <a:lvl4pPr marL="5715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4pPr>
            <a:lvl5pPr marL="1027113"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900" dirty="0" smtClean="0">
                <a:solidFill>
                  <a:schemeClr val="bg1">
                    <a:lumMod val="85000"/>
                  </a:schemeClr>
                </a:solidFill>
              </a:rPr>
              <a:t>NATIONAL RESEARCH COUNCIL CANADA</a:t>
            </a:r>
            <a:endParaRPr lang="en-US" sz="900" dirty="0">
              <a:solidFill>
                <a:schemeClr val="bg1">
                  <a:lumMod val="85000"/>
                </a:schemeClr>
              </a:solidFill>
            </a:endParaRPr>
          </a:p>
        </p:txBody>
      </p:sp>
    </p:spTree>
    <p:extLst>
      <p:ext uri="{BB962C8B-B14F-4D97-AF65-F5344CB8AC3E}">
        <p14:creationId xmlns:p14="http://schemas.microsoft.com/office/powerpoint/2010/main" val="377940568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r>
              <a:rPr lang="en-US" dirty="0" smtClean="0"/>
              <a:t>   </a:t>
            </a:r>
          </a:p>
        </p:txBody>
      </p:sp>
    </p:spTree>
    <p:extLst>
      <p:ext uri="{BB962C8B-B14F-4D97-AF65-F5344CB8AC3E}">
        <p14:creationId xmlns:p14="http://schemas.microsoft.com/office/powerpoint/2010/main" val="1735505375"/>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2018 – Implications for IRAP</a:t>
            </a:r>
            <a:endParaRPr lang="en-US" dirty="0"/>
          </a:p>
        </p:txBody>
      </p:sp>
      <p:sp>
        <p:nvSpPr>
          <p:cNvPr id="3" name="Slide Number Placeholder 2"/>
          <p:cNvSpPr>
            <a:spLocks noGrp="1"/>
          </p:cNvSpPr>
          <p:nvPr>
            <p:ph type="sldNum" sz="quarter" idx="11"/>
          </p:nvPr>
        </p:nvSpPr>
        <p:spPr/>
        <p:txBody>
          <a:bodyPr/>
          <a:lstStyle/>
          <a:p>
            <a:fld id="{77E68ECE-59D7-452D-8595-BBB947F3BD2D}" type="slidenum">
              <a:rPr lang="en-US" smtClean="0"/>
              <a:pPr/>
              <a:t>29</a:t>
            </a:fld>
            <a:endParaRPr lang="en-US" dirty="0"/>
          </a:p>
        </p:txBody>
      </p:sp>
      <p:sp>
        <p:nvSpPr>
          <p:cNvPr id="7" name="Text Placeholder 6"/>
          <p:cNvSpPr>
            <a:spLocks noGrp="1"/>
          </p:cNvSpPr>
          <p:nvPr>
            <p:ph type="body" sz="quarter" idx="13"/>
          </p:nvPr>
        </p:nvSpPr>
        <p:spPr>
          <a:xfrm>
            <a:off x="426246" y="1309425"/>
            <a:ext cx="6442011" cy="2987675"/>
          </a:xfrm>
        </p:spPr>
        <p:txBody>
          <a:bodyPr/>
          <a:lstStyle/>
          <a:p>
            <a:pPr>
              <a:lnSpc>
                <a:spcPct val="125000"/>
              </a:lnSpc>
            </a:pPr>
            <a:r>
              <a:rPr lang="en-US" sz="1800" dirty="0" smtClean="0"/>
              <a:t>$700 MILLION OVER FIVE YEARS</a:t>
            </a:r>
            <a:br>
              <a:rPr lang="en-US" sz="1800" dirty="0" smtClean="0"/>
            </a:br>
            <a:r>
              <a:rPr lang="en-US" sz="1800" b="0" dirty="0" smtClean="0">
                <a:solidFill>
                  <a:schemeClr val="tx1">
                    <a:lumMod val="75000"/>
                    <a:lumOff val="25000"/>
                  </a:schemeClr>
                </a:solidFill>
              </a:rPr>
              <a:t>with </a:t>
            </a:r>
            <a:r>
              <a:rPr lang="en-US" sz="1800" b="0" dirty="0">
                <a:solidFill>
                  <a:schemeClr val="tx1">
                    <a:lumMod val="75000"/>
                    <a:lumOff val="25000"/>
                  </a:schemeClr>
                </a:solidFill>
              </a:rPr>
              <a:t>$100 million for the first year and $150 million per year ongoing, for IRAP to help Canadian entrepreneurs and small business owners develop innovative technologies and successfully commercialize them in a global marketplace</a:t>
            </a:r>
            <a:r>
              <a:rPr lang="en-US" sz="1800" b="0" dirty="0" smtClean="0">
                <a:solidFill>
                  <a:schemeClr val="tx1">
                    <a:lumMod val="75000"/>
                    <a:lumOff val="25000"/>
                  </a:schemeClr>
                </a:solidFill>
              </a:rPr>
              <a:t>.</a:t>
            </a:r>
            <a:endParaRPr lang="en-US" sz="1800" b="0" dirty="0">
              <a:solidFill>
                <a:schemeClr val="tx1">
                  <a:lumMod val="75000"/>
                  <a:lumOff val="25000"/>
                </a:schemeClr>
              </a:solidFill>
            </a:endParaRPr>
          </a:p>
          <a:p>
            <a:pPr>
              <a:lnSpc>
                <a:spcPct val="125000"/>
              </a:lnSpc>
            </a:pPr>
            <a:r>
              <a:rPr lang="en-US" sz="1800" dirty="0" smtClean="0"/>
              <a:t>IRAP IS ENABLED TO SUPPORT PROJECTS FOR UP TO </a:t>
            </a:r>
            <a:br>
              <a:rPr lang="en-US" sz="1800" dirty="0" smtClean="0"/>
            </a:br>
            <a:r>
              <a:rPr lang="en-US" sz="1800" dirty="0" smtClean="0"/>
              <a:t>$10 MILLION </a:t>
            </a:r>
            <a:r>
              <a:rPr lang="en-US" sz="1800" b="0" dirty="0" smtClean="0">
                <a:solidFill>
                  <a:schemeClr val="tx1">
                    <a:lumMod val="75000"/>
                    <a:lumOff val="25000"/>
                  </a:schemeClr>
                </a:solidFill>
              </a:rPr>
              <a:t>to </a:t>
            </a:r>
            <a:r>
              <a:rPr lang="en-US" sz="1800" b="0" dirty="0">
                <a:solidFill>
                  <a:schemeClr val="tx1">
                    <a:lumMod val="75000"/>
                    <a:lumOff val="25000"/>
                  </a:schemeClr>
                </a:solidFill>
              </a:rPr>
              <a:t>overcome challenges Canadian companies face in scaling up. </a:t>
            </a:r>
            <a:r>
              <a:rPr lang="en-US" sz="1800" b="0" dirty="0" smtClean="0">
                <a:solidFill>
                  <a:schemeClr val="tx1">
                    <a:lumMod val="75000"/>
                    <a:lumOff val="25000"/>
                  </a:schemeClr>
                </a:solidFill>
              </a:rPr>
              <a:t>(</a:t>
            </a:r>
            <a:r>
              <a:rPr lang="en-US" sz="1800" b="0" dirty="0">
                <a:solidFill>
                  <a:schemeClr val="tx1">
                    <a:lumMod val="75000"/>
                    <a:lumOff val="25000"/>
                  </a:schemeClr>
                </a:solidFill>
              </a:rPr>
              <a:t>The existing threshold was $1 million for R&amp;D projects</a:t>
            </a:r>
            <a:r>
              <a:rPr lang="en-US" sz="1800" b="0" dirty="0" smtClean="0">
                <a:solidFill>
                  <a:schemeClr val="tx1">
                    <a:lumMod val="75000"/>
                    <a:lumOff val="25000"/>
                  </a:schemeClr>
                </a:solidFill>
              </a:rPr>
              <a:t>)</a:t>
            </a:r>
            <a:endParaRPr lang="en-US" sz="1800" b="0" dirty="0">
              <a:solidFill>
                <a:schemeClr val="tx1">
                  <a:lumMod val="75000"/>
                  <a:lumOff val="25000"/>
                </a:schemeClr>
              </a:solidFill>
            </a:endParaRPr>
          </a:p>
        </p:txBody>
      </p:sp>
      <p:sp>
        <p:nvSpPr>
          <p:cNvPr id="6" name="Footer Placeholder 3"/>
          <p:cNvSpPr txBox="1">
            <a:spLocks/>
          </p:cNvSpPr>
          <p:nvPr/>
        </p:nvSpPr>
        <p:spPr>
          <a:xfrm>
            <a:off x="-1434912" y="4767263"/>
            <a:ext cx="5767800" cy="365125"/>
          </a:xfrm>
          <a:prstGeom prst="ellipse">
            <a:avLst/>
          </a:prstGeom>
        </p:spPr>
        <p:txBody>
          <a:bodyPr vert="horz" lIns="0" tIns="0" rIns="0" bIns="0" rtlCol="0" anchor="ctr">
            <a:normAutofit/>
          </a:bodyPr>
          <a:lstStyle>
            <a:lvl1pPr marL="0" indent="0" algn="ctr" defTabSz="914400" rtl="0" eaLnBrk="1" latinLnBrk="0" hangingPunct="1">
              <a:lnSpc>
                <a:spcPct val="100000"/>
              </a:lnSpc>
              <a:spcBef>
                <a:spcPts val="1200"/>
              </a:spcBef>
              <a:spcAft>
                <a:spcPts val="600"/>
              </a:spcAft>
              <a:buFont typeface="Arial" panose="020B0604020202020204" pitchFamily="34" charset="0"/>
              <a:buNone/>
              <a:defRPr sz="1200" b="1" kern="1200">
                <a:solidFill>
                  <a:schemeClr val="bg1">
                    <a:lumMod val="75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700" kern="1200">
                <a:solidFill>
                  <a:srgbClr val="3B495A"/>
                </a:solidFill>
                <a:latin typeface="Arial" panose="020B0604020202020204" pitchFamily="34" charset="0"/>
                <a:ea typeface="+mn-ea"/>
                <a:cs typeface="Arial" panose="020B0604020202020204" pitchFamily="34" charset="0"/>
              </a:defRPr>
            </a:lvl2pPr>
            <a:lvl3pPr marL="228600" indent="-228600" algn="l" defTabSz="914400" rtl="0" eaLnBrk="1" latinLnBrk="0" hangingPunct="1">
              <a:lnSpc>
                <a:spcPct val="100000"/>
              </a:lnSpc>
              <a:spcBef>
                <a:spcPts val="600"/>
              </a:spcBef>
              <a:spcAft>
                <a:spcPts val="600"/>
              </a:spcAft>
              <a:buFont typeface="Arial" panose="020B0604020202020204" pitchFamily="34" charset="0"/>
              <a:buChar char="•"/>
              <a:defRPr sz="1700" kern="1200">
                <a:solidFill>
                  <a:srgbClr val="3B495A"/>
                </a:solidFill>
                <a:latin typeface="Arial" panose="020B0604020202020204" pitchFamily="34" charset="0"/>
                <a:ea typeface="+mn-ea"/>
                <a:cs typeface="Arial" panose="020B0604020202020204" pitchFamily="34" charset="0"/>
              </a:defRPr>
            </a:lvl3pPr>
            <a:lvl4pPr marL="5715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4pPr>
            <a:lvl5pPr marL="1027113"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900" dirty="0" smtClean="0">
                <a:solidFill>
                  <a:schemeClr val="bg1">
                    <a:lumMod val="85000"/>
                  </a:schemeClr>
                </a:solidFill>
              </a:rPr>
              <a:t>NATIONAL RESEARCH COUNCIL CANADA</a:t>
            </a:r>
            <a:endParaRPr lang="en-US" sz="900" dirty="0">
              <a:solidFill>
                <a:schemeClr val="bg1">
                  <a:lumMod val="85000"/>
                </a:schemeClr>
              </a:solidFill>
            </a:endParaRPr>
          </a:p>
        </p:txBody>
      </p:sp>
    </p:spTree>
    <p:extLst>
      <p:ext uri="{BB962C8B-B14F-4D97-AF65-F5344CB8AC3E}">
        <p14:creationId xmlns:p14="http://schemas.microsoft.com/office/powerpoint/2010/main" val="313631271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p:cNvPicPr>
            <a:picLocks noChangeAspect="1"/>
          </p:cNvPicPr>
          <p:nvPr>
            <p:custDataLst>
              <p:tags r:id="rId1"/>
            </p:custDataLst>
          </p:nvPr>
        </p:nvPicPr>
        <p:blipFill rotWithShape="1">
          <a:blip r:embed="rId5" cstate="screen">
            <a:extLst>
              <a:ext uri="{28A0092B-C50C-407E-A947-70E740481C1C}">
                <a14:useLocalDpi xmlns:a14="http://schemas.microsoft.com/office/drawing/2010/main"/>
              </a:ext>
            </a:extLst>
          </a:blip>
          <a:srcRect/>
          <a:stretch/>
        </p:blipFill>
        <p:spPr>
          <a:xfrm>
            <a:off x="437737" y="1751236"/>
            <a:ext cx="8180385" cy="1260140"/>
          </a:xfrm>
          <a:prstGeom prst="rect">
            <a:avLst/>
          </a:prstGeom>
        </p:spPr>
      </p:pic>
      <p:grpSp>
        <p:nvGrpSpPr>
          <p:cNvPr id="66" name="Group 65"/>
          <p:cNvGrpSpPr/>
          <p:nvPr>
            <p:custDataLst>
              <p:tags r:id="rId2"/>
            </p:custDataLst>
          </p:nvPr>
        </p:nvGrpSpPr>
        <p:grpSpPr>
          <a:xfrm>
            <a:off x="437305" y="3564366"/>
            <a:ext cx="8180817" cy="1159234"/>
            <a:chOff x="830794" y="5842990"/>
            <a:chExt cx="12677094" cy="1574127"/>
          </a:xfrm>
        </p:grpSpPr>
        <p:pic>
          <p:nvPicPr>
            <p:cNvPr id="68" name="Picture 6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337694" y="5842990"/>
              <a:ext cx="3170194" cy="1574126"/>
            </a:xfrm>
            <a:prstGeom prst="rect">
              <a:avLst/>
            </a:prstGeom>
          </p:spPr>
        </p:pic>
        <p:pic>
          <p:nvPicPr>
            <p:cNvPr id="69" name="Picture 2" descr="\\psf\Home\Documents\MISC\DanaCranstone Archive\DanaLacie\Project_Backup\8027_CCR_NRC_WebCLF2\Grd\Source Files\Photo client\Banners 2\HIA\nrc_pres_visit_drao_20050810_0021_RT8.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169342" y="5842990"/>
              <a:ext cx="3170195" cy="1574126"/>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descr="\\psf\Home\Documents\19-1008_IRAP - EUREKA President Keynote Deck\Production\Final\Creator\TowTank_best.towing tank p4.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830794" y="5842992"/>
              <a:ext cx="3170196" cy="156937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psf\Home\Documents\17-2086_EXEC - Minister PPT\Production\Final\creator\_D5P3757-photonics2.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4000990" y="5842992"/>
              <a:ext cx="3168352" cy="1574125"/>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itle 4"/>
          <p:cNvSpPr>
            <a:spLocks noGrp="1"/>
          </p:cNvSpPr>
          <p:nvPr>
            <p:ph type="title"/>
          </p:nvPr>
        </p:nvSpPr>
        <p:spPr/>
        <p:txBody>
          <a:bodyPr/>
          <a:lstStyle/>
          <a:p>
            <a:r>
              <a:rPr lang="en-CA" dirty="0" smtClean="0"/>
              <a:t>Support for research</a:t>
            </a:r>
            <a:endParaRPr lang="en-CA" dirty="0"/>
          </a:p>
        </p:txBody>
      </p:sp>
      <p:sp>
        <p:nvSpPr>
          <p:cNvPr id="18" name="Slide Number Placeholder 3"/>
          <p:cNvSpPr>
            <a:spLocks noGrp="1"/>
          </p:cNvSpPr>
          <p:nvPr>
            <p:ph type="sldNum" sz="quarter" idx="11"/>
          </p:nvPr>
        </p:nvSpPr>
        <p:spPr/>
        <p:txBody>
          <a:bodyPr/>
          <a:lstStyle/>
          <a:p>
            <a:fld id="{77E68ECE-59D7-452D-8595-BBB947F3BD2D}" type="slidenum">
              <a:rPr lang="en-US" smtClean="0"/>
              <a:pPr/>
              <a:t>3</a:t>
            </a:fld>
            <a:endParaRPr lang="en-US" dirty="0"/>
          </a:p>
        </p:txBody>
      </p:sp>
      <p:sp>
        <p:nvSpPr>
          <p:cNvPr id="3" name="Text Placeholder 2"/>
          <p:cNvSpPr>
            <a:spLocks noGrp="1"/>
          </p:cNvSpPr>
          <p:nvPr>
            <p:ph type="body" sz="quarter" idx="12"/>
          </p:nvPr>
        </p:nvSpPr>
        <p:spPr/>
        <p:txBody>
          <a:bodyPr/>
          <a:lstStyle/>
          <a:p>
            <a:r>
              <a:rPr lang="en-US" dirty="0" smtClean="0"/>
              <a:t>OVER 100 YEARS OF RESEARCH EXCELLENCE</a:t>
            </a:r>
          </a:p>
          <a:p>
            <a:endParaRPr lang="en-US" sz="1400" dirty="0" smtClean="0"/>
          </a:p>
          <a:p>
            <a:endParaRPr lang="en-US" sz="1400" dirty="0" smtClean="0"/>
          </a:p>
          <a:p>
            <a:endParaRPr lang="en-US" sz="1400" dirty="0"/>
          </a:p>
          <a:p>
            <a:r>
              <a:rPr lang="en-US" dirty="0" smtClean="0"/>
              <a:t>MULTI-DISCIPLINARY RESEARCH FACILITIES AND STAFF</a:t>
            </a:r>
            <a:endParaRPr lang="en-CA" dirty="0" smtClean="0"/>
          </a:p>
        </p:txBody>
      </p:sp>
      <p:sp>
        <p:nvSpPr>
          <p:cNvPr id="11" name="Footer Placeholder 3"/>
          <p:cNvSpPr txBox="1">
            <a:spLocks/>
          </p:cNvSpPr>
          <p:nvPr/>
        </p:nvSpPr>
        <p:spPr>
          <a:xfrm>
            <a:off x="-1434912" y="4767263"/>
            <a:ext cx="5767800" cy="365125"/>
          </a:xfrm>
          <a:prstGeom prst="ellipse">
            <a:avLst/>
          </a:prstGeom>
        </p:spPr>
        <p:txBody>
          <a:bodyPr vert="horz" lIns="0" tIns="0" rIns="0" bIns="0" rtlCol="0" anchor="ctr">
            <a:normAutofit/>
          </a:bodyPr>
          <a:lstStyle>
            <a:lvl1pPr marL="0" indent="0" algn="ctr" defTabSz="914400" rtl="0" eaLnBrk="1" latinLnBrk="0" hangingPunct="1">
              <a:lnSpc>
                <a:spcPct val="100000"/>
              </a:lnSpc>
              <a:spcBef>
                <a:spcPts val="1200"/>
              </a:spcBef>
              <a:spcAft>
                <a:spcPts val="600"/>
              </a:spcAft>
              <a:buFont typeface="Arial" panose="020B0604020202020204" pitchFamily="34" charset="0"/>
              <a:buNone/>
              <a:defRPr sz="1200" b="1" kern="1200">
                <a:solidFill>
                  <a:schemeClr val="bg1">
                    <a:lumMod val="75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700" kern="1200">
                <a:solidFill>
                  <a:srgbClr val="3B495A"/>
                </a:solidFill>
                <a:latin typeface="Arial" panose="020B0604020202020204" pitchFamily="34" charset="0"/>
                <a:ea typeface="+mn-ea"/>
                <a:cs typeface="Arial" panose="020B0604020202020204" pitchFamily="34" charset="0"/>
              </a:defRPr>
            </a:lvl2pPr>
            <a:lvl3pPr marL="228600" indent="-228600" algn="l" defTabSz="914400" rtl="0" eaLnBrk="1" latinLnBrk="0" hangingPunct="1">
              <a:lnSpc>
                <a:spcPct val="100000"/>
              </a:lnSpc>
              <a:spcBef>
                <a:spcPts val="600"/>
              </a:spcBef>
              <a:spcAft>
                <a:spcPts val="600"/>
              </a:spcAft>
              <a:buFont typeface="Arial" panose="020B0604020202020204" pitchFamily="34" charset="0"/>
              <a:buChar char="•"/>
              <a:defRPr sz="1700" kern="1200">
                <a:solidFill>
                  <a:srgbClr val="3B495A"/>
                </a:solidFill>
                <a:latin typeface="Arial" panose="020B0604020202020204" pitchFamily="34" charset="0"/>
                <a:ea typeface="+mn-ea"/>
                <a:cs typeface="Arial" panose="020B0604020202020204" pitchFamily="34" charset="0"/>
              </a:defRPr>
            </a:lvl3pPr>
            <a:lvl4pPr marL="5715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4pPr>
            <a:lvl5pPr marL="1027113"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900" dirty="0" smtClean="0">
                <a:solidFill>
                  <a:schemeClr val="bg1">
                    <a:lumMod val="85000"/>
                  </a:schemeClr>
                </a:solidFill>
              </a:rPr>
              <a:t>NATIONAL RESEARCH COUNCIL CANADA</a:t>
            </a:r>
            <a:endParaRPr lang="en-US" sz="900" dirty="0">
              <a:solidFill>
                <a:schemeClr val="bg1">
                  <a:lumMod val="85000"/>
                </a:schemeClr>
              </a:solidFill>
            </a:endParaRPr>
          </a:p>
        </p:txBody>
      </p:sp>
    </p:spTree>
    <p:extLst>
      <p:ext uri="{BB962C8B-B14F-4D97-AF65-F5344CB8AC3E}">
        <p14:creationId xmlns:p14="http://schemas.microsoft.com/office/powerpoint/2010/main" val="2034018663"/>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c\DPS SERVER\GRD\Corporate Look 2018\Production\Templates\NRC graphics\NRC org chart 2019\Final\BLUE\NRC-OrgChart_16x9_PPT_e_v13-blu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5374" r="17081"/>
          <a:stretch/>
        </p:blipFill>
        <p:spPr bwMode="auto">
          <a:xfrm>
            <a:off x="435144" y="1623361"/>
            <a:ext cx="8318119" cy="296508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CA" dirty="0" smtClean="0"/>
              <a:t>The NRC research </a:t>
            </a:r>
            <a:r>
              <a:rPr lang="en-CA" dirty="0" smtClean="0"/>
              <a:t>centres</a:t>
            </a:r>
            <a:endParaRPr lang="en-CA" dirty="0"/>
          </a:p>
        </p:txBody>
      </p:sp>
      <p:sp>
        <p:nvSpPr>
          <p:cNvPr id="24" name="Slide Number Placeholder 3"/>
          <p:cNvSpPr>
            <a:spLocks noGrp="1"/>
          </p:cNvSpPr>
          <p:nvPr>
            <p:ph type="sldNum" sz="quarter" idx="11"/>
          </p:nvPr>
        </p:nvSpPr>
        <p:spPr/>
        <p:txBody>
          <a:bodyPr/>
          <a:lstStyle/>
          <a:p>
            <a:fld id="{77E68ECE-59D7-452D-8595-BBB947F3BD2D}" type="slidenum">
              <a:rPr lang="en-US" smtClean="0"/>
              <a:pPr/>
              <a:t>4</a:t>
            </a:fld>
            <a:endParaRPr lang="en-US" dirty="0"/>
          </a:p>
        </p:txBody>
      </p:sp>
      <p:sp>
        <p:nvSpPr>
          <p:cNvPr id="5" name="Footer Placeholder 3"/>
          <p:cNvSpPr txBox="1">
            <a:spLocks/>
          </p:cNvSpPr>
          <p:nvPr/>
        </p:nvSpPr>
        <p:spPr>
          <a:xfrm>
            <a:off x="-1434912" y="4767263"/>
            <a:ext cx="5767800" cy="365125"/>
          </a:xfrm>
          <a:prstGeom prst="ellipse">
            <a:avLst/>
          </a:prstGeom>
        </p:spPr>
        <p:txBody>
          <a:bodyPr vert="horz" lIns="0" tIns="0" rIns="0" bIns="0" rtlCol="0" anchor="ctr">
            <a:normAutofit/>
          </a:bodyPr>
          <a:lstStyle>
            <a:lvl1pPr marL="0" indent="0" algn="ctr" defTabSz="914400" rtl="0" eaLnBrk="1" latinLnBrk="0" hangingPunct="1">
              <a:lnSpc>
                <a:spcPct val="100000"/>
              </a:lnSpc>
              <a:spcBef>
                <a:spcPts val="1200"/>
              </a:spcBef>
              <a:spcAft>
                <a:spcPts val="600"/>
              </a:spcAft>
              <a:buFont typeface="Arial" panose="020B0604020202020204" pitchFamily="34" charset="0"/>
              <a:buNone/>
              <a:defRPr sz="1200" b="1" kern="1200">
                <a:solidFill>
                  <a:schemeClr val="bg1">
                    <a:lumMod val="75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700" kern="1200">
                <a:solidFill>
                  <a:srgbClr val="3B495A"/>
                </a:solidFill>
                <a:latin typeface="Arial" panose="020B0604020202020204" pitchFamily="34" charset="0"/>
                <a:ea typeface="+mn-ea"/>
                <a:cs typeface="Arial" panose="020B0604020202020204" pitchFamily="34" charset="0"/>
              </a:defRPr>
            </a:lvl2pPr>
            <a:lvl3pPr marL="228600" indent="-228600" algn="l" defTabSz="914400" rtl="0" eaLnBrk="1" latinLnBrk="0" hangingPunct="1">
              <a:lnSpc>
                <a:spcPct val="100000"/>
              </a:lnSpc>
              <a:spcBef>
                <a:spcPts val="600"/>
              </a:spcBef>
              <a:spcAft>
                <a:spcPts val="600"/>
              </a:spcAft>
              <a:buFont typeface="Arial" panose="020B0604020202020204" pitchFamily="34" charset="0"/>
              <a:buChar char="•"/>
              <a:defRPr sz="1700" kern="1200">
                <a:solidFill>
                  <a:srgbClr val="3B495A"/>
                </a:solidFill>
                <a:latin typeface="Arial" panose="020B0604020202020204" pitchFamily="34" charset="0"/>
                <a:ea typeface="+mn-ea"/>
                <a:cs typeface="Arial" panose="020B0604020202020204" pitchFamily="34" charset="0"/>
              </a:defRPr>
            </a:lvl3pPr>
            <a:lvl4pPr marL="5715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4pPr>
            <a:lvl5pPr marL="1027113"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900" dirty="0" smtClean="0">
                <a:solidFill>
                  <a:schemeClr val="bg1">
                    <a:lumMod val="85000"/>
                  </a:schemeClr>
                </a:solidFill>
              </a:rPr>
              <a:t>NATIONAL RESEARCH COUNCIL CANADA</a:t>
            </a:r>
            <a:endParaRPr lang="en-US" sz="900" dirty="0">
              <a:solidFill>
                <a:schemeClr val="bg1">
                  <a:lumMod val="85000"/>
                </a:schemeClr>
              </a:solidFill>
            </a:endParaRPr>
          </a:p>
        </p:txBody>
      </p:sp>
    </p:spTree>
    <p:extLst>
      <p:ext uri="{BB962C8B-B14F-4D97-AF65-F5344CB8AC3E}">
        <p14:creationId xmlns:p14="http://schemas.microsoft.com/office/powerpoint/2010/main" val="285767511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endParaRPr lang="en-CA"/>
          </a:p>
        </p:txBody>
      </p:sp>
      <p:sp>
        <p:nvSpPr>
          <p:cNvPr id="8" name="Subtitle 7"/>
          <p:cNvSpPr>
            <a:spLocks noGrp="1"/>
          </p:cNvSpPr>
          <p:nvPr>
            <p:ph type="subTitle" idx="1"/>
          </p:nvPr>
        </p:nvSpPr>
        <p:spPr/>
        <p:txBody>
          <a:bodyPr/>
          <a:lstStyle/>
          <a:p>
            <a:endParaRPr lang="en-CA"/>
          </a:p>
        </p:txBody>
      </p:sp>
      <p:grpSp>
        <p:nvGrpSpPr>
          <p:cNvPr id="24" name="Group 23"/>
          <p:cNvGrpSpPr/>
          <p:nvPr/>
        </p:nvGrpSpPr>
        <p:grpSpPr>
          <a:xfrm>
            <a:off x="2547633" y="2173336"/>
            <a:ext cx="479310" cy="530346"/>
            <a:chOff x="4270116" y="3239173"/>
            <a:chExt cx="697671" cy="773290"/>
          </a:xfrm>
          <a:solidFill>
            <a:schemeClr val="bg1"/>
          </a:solidFill>
        </p:grpSpPr>
        <p:sp>
          <p:nvSpPr>
            <p:cNvPr id="25" name="Rectangle 29"/>
            <p:cNvSpPr/>
            <p:nvPr/>
          </p:nvSpPr>
          <p:spPr>
            <a:xfrm>
              <a:off x="4599473" y="3239173"/>
              <a:ext cx="46049" cy="117722"/>
            </a:xfrm>
            <a:custGeom>
              <a:avLst/>
              <a:gdLst>
                <a:gd name="connsiteX0" fmla="*/ 0 w 85628"/>
                <a:gd name="connsiteY0" fmla="*/ 0 h 914400"/>
                <a:gd name="connsiteX1" fmla="*/ 85628 w 85628"/>
                <a:gd name="connsiteY1" fmla="*/ 0 h 914400"/>
                <a:gd name="connsiteX2" fmla="*/ 85628 w 85628"/>
                <a:gd name="connsiteY2" fmla="*/ 914400 h 914400"/>
                <a:gd name="connsiteX3" fmla="*/ 0 w 85628"/>
                <a:gd name="connsiteY3" fmla="*/ 914400 h 914400"/>
                <a:gd name="connsiteX4" fmla="*/ 0 w 85628"/>
                <a:gd name="connsiteY4" fmla="*/ 0 h 914400"/>
                <a:gd name="connsiteX0" fmla="*/ 2183 w 87811"/>
                <a:gd name="connsiteY0" fmla="*/ 0 h 914400"/>
                <a:gd name="connsiteX1" fmla="*/ 87811 w 87811"/>
                <a:gd name="connsiteY1" fmla="*/ 0 h 914400"/>
                <a:gd name="connsiteX2" fmla="*/ 87811 w 87811"/>
                <a:gd name="connsiteY2" fmla="*/ 914400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914400"/>
                <a:gd name="connsiteX1" fmla="*/ 87811 w 87811"/>
                <a:gd name="connsiteY1" fmla="*/ 0 h 914400"/>
                <a:gd name="connsiteX2" fmla="*/ 86033 w 87811"/>
                <a:gd name="connsiteY2" fmla="*/ 206414 h 914400"/>
                <a:gd name="connsiteX3" fmla="*/ 87811 w 87811"/>
                <a:gd name="connsiteY3" fmla="*/ 914400 h 914400"/>
                <a:gd name="connsiteX4" fmla="*/ 2183 w 87811"/>
                <a:gd name="connsiteY4" fmla="*/ 914400 h 914400"/>
                <a:gd name="connsiteX5" fmla="*/ 0 w 87811"/>
                <a:gd name="connsiteY5" fmla="*/ 203956 h 914400"/>
                <a:gd name="connsiteX6" fmla="*/ 2183 w 87811"/>
                <a:gd name="connsiteY6" fmla="*/ 0 h 914400"/>
                <a:gd name="connsiteX0" fmla="*/ 2183 w 87811"/>
                <a:gd name="connsiteY0" fmla="*/ 0 h 914400"/>
                <a:gd name="connsiteX1" fmla="*/ 87811 w 87811"/>
                <a:gd name="connsiteY1" fmla="*/ 0 h 914400"/>
                <a:gd name="connsiteX2" fmla="*/ 86033 w 87811"/>
                <a:gd name="connsiteY2" fmla="*/ 206414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230860"/>
                <a:gd name="connsiteX1" fmla="*/ 87811 w 87811"/>
                <a:gd name="connsiteY1" fmla="*/ 0 h 230860"/>
                <a:gd name="connsiteX2" fmla="*/ 86033 w 87811"/>
                <a:gd name="connsiteY2" fmla="*/ 206414 h 230860"/>
                <a:gd name="connsiteX3" fmla="*/ 0 w 87811"/>
                <a:gd name="connsiteY3" fmla="*/ 203956 h 230860"/>
                <a:gd name="connsiteX4" fmla="*/ 2183 w 87811"/>
                <a:gd name="connsiteY4" fmla="*/ 0 h 230860"/>
                <a:gd name="connsiteX0" fmla="*/ 2183 w 87811"/>
                <a:gd name="connsiteY0" fmla="*/ 0 h 219944"/>
                <a:gd name="connsiteX1" fmla="*/ 87811 w 87811"/>
                <a:gd name="connsiteY1" fmla="*/ 0 h 219944"/>
                <a:gd name="connsiteX2" fmla="*/ 86033 w 87811"/>
                <a:gd name="connsiteY2" fmla="*/ 206414 h 219944"/>
                <a:gd name="connsiteX3" fmla="*/ 0 w 87811"/>
                <a:gd name="connsiteY3" fmla="*/ 203956 h 219944"/>
                <a:gd name="connsiteX4" fmla="*/ 2183 w 87811"/>
                <a:gd name="connsiteY4" fmla="*/ 0 h 219944"/>
                <a:gd name="connsiteX0" fmla="*/ 2183 w 87811"/>
                <a:gd name="connsiteY0" fmla="*/ 0 h 206707"/>
                <a:gd name="connsiteX1" fmla="*/ 87811 w 87811"/>
                <a:gd name="connsiteY1" fmla="*/ 0 h 206707"/>
                <a:gd name="connsiteX2" fmla="*/ 86033 w 87811"/>
                <a:gd name="connsiteY2" fmla="*/ 206414 h 206707"/>
                <a:gd name="connsiteX3" fmla="*/ 0 w 87811"/>
                <a:gd name="connsiteY3" fmla="*/ 203956 h 206707"/>
                <a:gd name="connsiteX4" fmla="*/ 2183 w 87811"/>
                <a:gd name="connsiteY4" fmla="*/ 0 h 206707"/>
                <a:gd name="connsiteX0" fmla="*/ 2183 w 87811"/>
                <a:gd name="connsiteY0" fmla="*/ 0 h 213788"/>
                <a:gd name="connsiteX1" fmla="*/ 87811 w 87811"/>
                <a:gd name="connsiteY1" fmla="*/ 0 h 213788"/>
                <a:gd name="connsiteX2" fmla="*/ 86033 w 87811"/>
                <a:gd name="connsiteY2" fmla="*/ 206414 h 213788"/>
                <a:gd name="connsiteX3" fmla="*/ 0 w 87811"/>
                <a:gd name="connsiteY3" fmla="*/ 213788 h 213788"/>
                <a:gd name="connsiteX4" fmla="*/ 2183 w 87811"/>
                <a:gd name="connsiteY4" fmla="*/ 0 h 213788"/>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6246"/>
                <a:gd name="connsiteX1" fmla="*/ 85353 w 85353"/>
                <a:gd name="connsiteY1" fmla="*/ 0 h 216246"/>
                <a:gd name="connsiteX2" fmla="*/ 83575 w 85353"/>
                <a:gd name="connsiteY2" fmla="*/ 216246 h 216246"/>
                <a:gd name="connsiteX3" fmla="*/ 0 w 85353"/>
                <a:gd name="connsiteY3" fmla="*/ 213788 h 216246"/>
                <a:gd name="connsiteX4" fmla="*/ 2183 w 85353"/>
                <a:gd name="connsiteY4" fmla="*/ 0 h 216246"/>
                <a:gd name="connsiteX0" fmla="*/ 2183 w 85353"/>
                <a:gd name="connsiteY0" fmla="*/ 0 h 213788"/>
                <a:gd name="connsiteX1" fmla="*/ 85353 w 85353"/>
                <a:gd name="connsiteY1" fmla="*/ 0 h 213788"/>
                <a:gd name="connsiteX2" fmla="*/ 83575 w 85353"/>
                <a:gd name="connsiteY2" fmla="*/ 213788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3788 h 213788"/>
                <a:gd name="connsiteX3" fmla="*/ 0 w 85353"/>
                <a:gd name="connsiteY3" fmla="*/ 213788 h 213788"/>
                <a:gd name="connsiteX4" fmla="*/ 2183 w 85353"/>
                <a:gd name="connsiteY4" fmla="*/ 0 h 213788"/>
                <a:gd name="connsiteX0" fmla="*/ 2183 w 85353"/>
                <a:gd name="connsiteY0" fmla="*/ 0 h 214979"/>
                <a:gd name="connsiteX1" fmla="*/ 85353 w 85353"/>
                <a:gd name="connsiteY1" fmla="*/ 0 h 214979"/>
                <a:gd name="connsiteX2" fmla="*/ 83575 w 85353"/>
                <a:gd name="connsiteY2" fmla="*/ 213788 h 214979"/>
                <a:gd name="connsiteX3" fmla="*/ 0 w 85353"/>
                <a:gd name="connsiteY3" fmla="*/ 213788 h 214979"/>
                <a:gd name="connsiteX4" fmla="*/ 2183 w 85353"/>
                <a:gd name="connsiteY4" fmla="*/ 0 h 214979"/>
                <a:gd name="connsiteX0" fmla="*/ 2183 w 85353"/>
                <a:gd name="connsiteY0" fmla="*/ 0 h 216899"/>
                <a:gd name="connsiteX1" fmla="*/ 85353 w 85353"/>
                <a:gd name="connsiteY1" fmla="*/ 0 h 216899"/>
                <a:gd name="connsiteX2" fmla="*/ 83575 w 85353"/>
                <a:gd name="connsiteY2" fmla="*/ 213788 h 216899"/>
                <a:gd name="connsiteX3" fmla="*/ 0 w 85353"/>
                <a:gd name="connsiteY3" fmla="*/ 213788 h 216899"/>
                <a:gd name="connsiteX4" fmla="*/ 2183 w 85353"/>
                <a:gd name="connsiteY4" fmla="*/ 0 h 216899"/>
                <a:gd name="connsiteX0" fmla="*/ 60 w 90103"/>
                <a:gd name="connsiteY0" fmla="*/ 0 h 216899"/>
                <a:gd name="connsiteX1" fmla="*/ 90103 w 90103"/>
                <a:gd name="connsiteY1" fmla="*/ 0 h 216899"/>
                <a:gd name="connsiteX2" fmla="*/ 88325 w 90103"/>
                <a:gd name="connsiteY2" fmla="*/ 213788 h 216899"/>
                <a:gd name="connsiteX3" fmla="*/ 4750 w 90103"/>
                <a:gd name="connsiteY3" fmla="*/ 213788 h 216899"/>
                <a:gd name="connsiteX4" fmla="*/ 60 w 90103"/>
                <a:gd name="connsiteY4" fmla="*/ 0 h 216899"/>
                <a:gd name="connsiteX0" fmla="*/ 2183 w 85353"/>
                <a:gd name="connsiteY0" fmla="*/ 0 h 216899"/>
                <a:gd name="connsiteX1" fmla="*/ 85353 w 85353"/>
                <a:gd name="connsiteY1" fmla="*/ 0 h 216899"/>
                <a:gd name="connsiteX2" fmla="*/ 83575 w 85353"/>
                <a:gd name="connsiteY2" fmla="*/ 213788 h 216899"/>
                <a:gd name="connsiteX3" fmla="*/ 0 w 85353"/>
                <a:gd name="connsiteY3" fmla="*/ 213788 h 216899"/>
                <a:gd name="connsiteX4" fmla="*/ 2183 w 85353"/>
                <a:gd name="connsiteY4" fmla="*/ 0 h 216899"/>
                <a:gd name="connsiteX0" fmla="*/ 60 w 90103"/>
                <a:gd name="connsiteY0" fmla="*/ 0 h 216899"/>
                <a:gd name="connsiteX1" fmla="*/ 90103 w 90103"/>
                <a:gd name="connsiteY1" fmla="*/ 0 h 216899"/>
                <a:gd name="connsiteX2" fmla="*/ 88325 w 90103"/>
                <a:gd name="connsiteY2" fmla="*/ 213788 h 216899"/>
                <a:gd name="connsiteX3" fmla="*/ 4750 w 90103"/>
                <a:gd name="connsiteY3" fmla="*/ 213788 h 216899"/>
                <a:gd name="connsiteX4" fmla="*/ 60 w 90103"/>
                <a:gd name="connsiteY4" fmla="*/ 0 h 216899"/>
                <a:gd name="connsiteX0" fmla="*/ 2183 w 85353"/>
                <a:gd name="connsiteY0" fmla="*/ 0 h 216899"/>
                <a:gd name="connsiteX1" fmla="*/ 85353 w 85353"/>
                <a:gd name="connsiteY1" fmla="*/ 0 h 216899"/>
                <a:gd name="connsiteX2" fmla="*/ 83575 w 85353"/>
                <a:gd name="connsiteY2" fmla="*/ 213788 h 216899"/>
                <a:gd name="connsiteX3" fmla="*/ 0 w 85353"/>
                <a:gd name="connsiteY3" fmla="*/ 213788 h 216899"/>
                <a:gd name="connsiteX4" fmla="*/ 2183 w 85353"/>
                <a:gd name="connsiteY4" fmla="*/ 0 h 216899"/>
                <a:gd name="connsiteX0" fmla="*/ 125 w 86732"/>
                <a:gd name="connsiteY0" fmla="*/ 0 h 216899"/>
                <a:gd name="connsiteX1" fmla="*/ 86732 w 86732"/>
                <a:gd name="connsiteY1" fmla="*/ 0 h 216899"/>
                <a:gd name="connsiteX2" fmla="*/ 84954 w 86732"/>
                <a:gd name="connsiteY2" fmla="*/ 213788 h 216899"/>
                <a:gd name="connsiteX3" fmla="*/ 1379 w 86732"/>
                <a:gd name="connsiteY3" fmla="*/ 213788 h 216899"/>
                <a:gd name="connsiteX4" fmla="*/ 125 w 86732"/>
                <a:gd name="connsiteY4" fmla="*/ 0 h 216899"/>
                <a:gd name="connsiteX0" fmla="*/ 125 w 86732"/>
                <a:gd name="connsiteY0" fmla="*/ 0 h 214922"/>
                <a:gd name="connsiteX1" fmla="*/ 86732 w 86732"/>
                <a:gd name="connsiteY1" fmla="*/ 0 h 214922"/>
                <a:gd name="connsiteX2" fmla="*/ 84954 w 86732"/>
                <a:gd name="connsiteY2" fmla="*/ 213788 h 214922"/>
                <a:gd name="connsiteX3" fmla="*/ 1379 w 86732"/>
                <a:gd name="connsiteY3" fmla="*/ 213788 h 214922"/>
                <a:gd name="connsiteX4" fmla="*/ 125 w 86732"/>
                <a:gd name="connsiteY4" fmla="*/ 0 h 214922"/>
                <a:gd name="connsiteX0" fmla="*/ 125 w 86732"/>
                <a:gd name="connsiteY0" fmla="*/ 0 h 213788"/>
                <a:gd name="connsiteX1" fmla="*/ 86732 w 86732"/>
                <a:gd name="connsiteY1" fmla="*/ 0 h 213788"/>
                <a:gd name="connsiteX2" fmla="*/ 84954 w 86732"/>
                <a:gd name="connsiteY2" fmla="*/ 213788 h 213788"/>
                <a:gd name="connsiteX3" fmla="*/ 1379 w 86732"/>
                <a:gd name="connsiteY3" fmla="*/ 213788 h 213788"/>
                <a:gd name="connsiteX4" fmla="*/ 125 w 86732"/>
                <a:gd name="connsiteY4" fmla="*/ 0 h 213788"/>
                <a:gd name="connsiteX0" fmla="*/ 125 w 86732"/>
                <a:gd name="connsiteY0" fmla="*/ 0 h 213788"/>
                <a:gd name="connsiteX1" fmla="*/ 86732 w 86732"/>
                <a:gd name="connsiteY1" fmla="*/ 0 h 213788"/>
                <a:gd name="connsiteX2" fmla="*/ 84954 w 86732"/>
                <a:gd name="connsiteY2" fmla="*/ 213788 h 213788"/>
                <a:gd name="connsiteX3" fmla="*/ 1379 w 86732"/>
                <a:gd name="connsiteY3" fmla="*/ 213788 h 213788"/>
                <a:gd name="connsiteX4" fmla="*/ 125 w 86732"/>
                <a:gd name="connsiteY4" fmla="*/ 0 h 213788"/>
                <a:gd name="connsiteX0" fmla="*/ 125 w 86732"/>
                <a:gd name="connsiteY0" fmla="*/ 0 h 214170"/>
                <a:gd name="connsiteX1" fmla="*/ 86732 w 86732"/>
                <a:gd name="connsiteY1" fmla="*/ 0 h 214170"/>
                <a:gd name="connsiteX2" fmla="*/ 84954 w 86732"/>
                <a:gd name="connsiteY2" fmla="*/ 213788 h 214170"/>
                <a:gd name="connsiteX3" fmla="*/ 1379 w 86732"/>
                <a:gd name="connsiteY3" fmla="*/ 213788 h 214170"/>
                <a:gd name="connsiteX4" fmla="*/ 125 w 86732"/>
                <a:gd name="connsiteY4" fmla="*/ 0 h 214170"/>
                <a:gd name="connsiteX0" fmla="*/ 125 w 86732"/>
                <a:gd name="connsiteY0" fmla="*/ 0 h 213788"/>
                <a:gd name="connsiteX1" fmla="*/ 86732 w 86732"/>
                <a:gd name="connsiteY1" fmla="*/ 0 h 213788"/>
                <a:gd name="connsiteX2" fmla="*/ 84954 w 86732"/>
                <a:gd name="connsiteY2" fmla="*/ 213788 h 213788"/>
                <a:gd name="connsiteX3" fmla="*/ 1379 w 86732"/>
                <a:gd name="connsiteY3" fmla="*/ 213788 h 213788"/>
                <a:gd name="connsiteX4" fmla="*/ 125 w 86732"/>
                <a:gd name="connsiteY4" fmla="*/ 0 h 213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32" h="213788">
                  <a:moveTo>
                    <a:pt x="125" y="0"/>
                  </a:moveTo>
                  <a:lnTo>
                    <a:pt x="86732" y="0"/>
                  </a:lnTo>
                  <a:cubicBezTo>
                    <a:pt x="86139" y="68805"/>
                    <a:pt x="85547" y="144983"/>
                    <a:pt x="84954" y="213788"/>
                  </a:cubicBezTo>
                  <a:cubicBezTo>
                    <a:pt x="35074" y="213055"/>
                    <a:pt x="42134" y="212319"/>
                    <a:pt x="1379" y="213788"/>
                  </a:cubicBezTo>
                  <a:cubicBezTo>
                    <a:pt x="2107" y="145803"/>
                    <a:pt x="-603" y="67985"/>
                    <a:pt x="125"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 name="Rectangle 29"/>
            <p:cNvSpPr/>
            <p:nvPr/>
          </p:nvSpPr>
          <p:spPr>
            <a:xfrm rot="1791184">
              <a:off x="4739693" y="3278725"/>
              <a:ext cx="47000" cy="118517"/>
            </a:xfrm>
            <a:custGeom>
              <a:avLst/>
              <a:gdLst>
                <a:gd name="connsiteX0" fmla="*/ 0 w 85628"/>
                <a:gd name="connsiteY0" fmla="*/ 0 h 914400"/>
                <a:gd name="connsiteX1" fmla="*/ 85628 w 85628"/>
                <a:gd name="connsiteY1" fmla="*/ 0 h 914400"/>
                <a:gd name="connsiteX2" fmla="*/ 85628 w 85628"/>
                <a:gd name="connsiteY2" fmla="*/ 914400 h 914400"/>
                <a:gd name="connsiteX3" fmla="*/ 0 w 85628"/>
                <a:gd name="connsiteY3" fmla="*/ 914400 h 914400"/>
                <a:gd name="connsiteX4" fmla="*/ 0 w 85628"/>
                <a:gd name="connsiteY4" fmla="*/ 0 h 914400"/>
                <a:gd name="connsiteX0" fmla="*/ 2183 w 87811"/>
                <a:gd name="connsiteY0" fmla="*/ 0 h 914400"/>
                <a:gd name="connsiteX1" fmla="*/ 87811 w 87811"/>
                <a:gd name="connsiteY1" fmla="*/ 0 h 914400"/>
                <a:gd name="connsiteX2" fmla="*/ 87811 w 87811"/>
                <a:gd name="connsiteY2" fmla="*/ 914400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914400"/>
                <a:gd name="connsiteX1" fmla="*/ 87811 w 87811"/>
                <a:gd name="connsiteY1" fmla="*/ 0 h 914400"/>
                <a:gd name="connsiteX2" fmla="*/ 86033 w 87811"/>
                <a:gd name="connsiteY2" fmla="*/ 206414 h 914400"/>
                <a:gd name="connsiteX3" fmla="*/ 87811 w 87811"/>
                <a:gd name="connsiteY3" fmla="*/ 914400 h 914400"/>
                <a:gd name="connsiteX4" fmla="*/ 2183 w 87811"/>
                <a:gd name="connsiteY4" fmla="*/ 914400 h 914400"/>
                <a:gd name="connsiteX5" fmla="*/ 0 w 87811"/>
                <a:gd name="connsiteY5" fmla="*/ 203956 h 914400"/>
                <a:gd name="connsiteX6" fmla="*/ 2183 w 87811"/>
                <a:gd name="connsiteY6" fmla="*/ 0 h 914400"/>
                <a:gd name="connsiteX0" fmla="*/ 2183 w 87811"/>
                <a:gd name="connsiteY0" fmla="*/ 0 h 914400"/>
                <a:gd name="connsiteX1" fmla="*/ 87811 w 87811"/>
                <a:gd name="connsiteY1" fmla="*/ 0 h 914400"/>
                <a:gd name="connsiteX2" fmla="*/ 86033 w 87811"/>
                <a:gd name="connsiteY2" fmla="*/ 206414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230860"/>
                <a:gd name="connsiteX1" fmla="*/ 87811 w 87811"/>
                <a:gd name="connsiteY1" fmla="*/ 0 h 230860"/>
                <a:gd name="connsiteX2" fmla="*/ 86033 w 87811"/>
                <a:gd name="connsiteY2" fmla="*/ 206414 h 230860"/>
                <a:gd name="connsiteX3" fmla="*/ 0 w 87811"/>
                <a:gd name="connsiteY3" fmla="*/ 203956 h 230860"/>
                <a:gd name="connsiteX4" fmla="*/ 2183 w 87811"/>
                <a:gd name="connsiteY4" fmla="*/ 0 h 230860"/>
                <a:gd name="connsiteX0" fmla="*/ 2183 w 87811"/>
                <a:gd name="connsiteY0" fmla="*/ 0 h 219944"/>
                <a:gd name="connsiteX1" fmla="*/ 87811 w 87811"/>
                <a:gd name="connsiteY1" fmla="*/ 0 h 219944"/>
                <a:gd name="connsiteX2" fmla="*/ 86033 w 87811"/>
                <a:gd name="connsiteY2" fmla="*/ 206414 h 219944"/>
                <a:gd name="connsiteX3" fmla="*/ 0 w 87811"/>
                <a:gd name="connsiteY3" fmla="*/ 203956 h 219944"/>
                <a:gd name="connsiteX4" fmla="*/ 2183 w 87811"/>
                <a:gd name="connsiteY4" fmla="*/ 0 h 219944"/>
                <a:gd name="connsiteX0" fmla="*/ 2183 w 87811"/>
                <a:gd name="connsiteY0" fmla="*/ 0 h 206707"/>
                <a:gd name="connsiteX1" fmla="*/ 87811 w 87811"/>
                <a:gd name="connsiteY1" fmla="*/ 0 h 206707"/>
                <a:gd name="connsiteX2" fmla="*/ 86033 w 87811"/>
                <a:gd name="connsiteY2" fmla="*/ 206414 h 206707"/>
                <a:gd name="connsiteX3" fmla="*/ 0 w 87811"/>
                <a:gd name="connsiteY3" fmla="*/ 203956 h 206707"/>
                <a:gd name="connsiteX4" fmla="*/ 2183 w 87811"/>
                <a:gd name="connsiteY4" fmla="*/ 0 h 206707"/>
                <a:gd name="connsiteX0" fmla="*/ 2183 w 87811"/>
                <a:gd name="connsiteY0" fmla="*/ 0 h 213788"/>
                <a:gd name="connsiteX1" fmla="*/ 87811 w 87811"/>
                <a:gd name="connsiteY1" fmla="*/ 0 h 213788"/>
                <a:gd name="connsiteX2" fmla="*/ 86033 w 87811"/>
                <a:gd name="connsiteY2" fmla="*/ 206414 h 213788"/>
                <a:gd name="connsiteX3" fmla="*/ 0 w 87811"/>
                <a:gd name="connsiteY3" fmla="*/ 213788 h 213788"/>
                <a:gd name="connsiteX4" fmla="*/ 2183 w 87811"/>
                <a:gd name="connsiteY4" fmla="*/ 0 h 213788"/>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6246"/>
                <a:gd name="connsiteX1" fmla="*/ 85353 w 85353"/>
                <a:gd name="connsiteY1" fmla="*/ 0 h 216246"/>
                <a:gd name="connsiteX2" fmla="*/ 83575 w 85353"/>
                <a:gd name="connsiteY2" fmla="*/ 216246 h 216246"/>
                <a:gd name="connsiteX3" fmla="*/ 0 w 85353"/>
                <a:gd name="connsiteY3" fmla="*/ 213788 h 216246"/>
                <a:gd name="connsiteX4" fmla="*/ 2183 w 85353"/>
                <a:gd name="connsiteY4" fmla="*/ 0 h 216246"/>
                <a:gd name="connsiteX0" fmla="*/ 2183 w 85353"/>
                <a:gd name="connsiteY0" fmla="*/ 0 h 213788"/>
                <a:gd name="connsiteX1" fmla="*/ 85353 w 85353"/>
                <a:gd name="connsiteY1" fmla="*/ 0 h 213788"/>
                <a:gd name="connsiteX2" fmla="*/ 83575 w 85353"/>
                <a:gd name="connsiteY2" fmla="*/ 213788 h 213788"/>
                <a:gd name="connsiteX3" fmla="*/ 0 w 85353"/>
                <a:gd name="connsiteY3" fmla="*/ 213788 h 213788"/>
                <a:gd name="connsiteX4" fmla="*/ 2183 w 85353"/>
                <a:gd name="connsiteY4" fmla="*/ 0 h 213788"/>
                <a:gd name="connsiteX0" fmla="*/ 2183 w 85353"/>
                <a:gd name="connsiteY0" fmla="*/ 0 h 214819"/>
                <a:gd name="connsiteX1" fmla="*/ 85353 w 85353"/>
                <a:gd name="connsiteY1" fmla="*/ 0 h 214819"/>
                <a:gd name="connsiteX2" fmla="*/ 83575 w 85353"/>
                <a:gd name="connsiteY2" fmla="*/ 213788 h 214819"/>
                <a:gd name="connsiteX3" fmla="*/ 0 w 85353"/>
                <a:gd name="connsiteY3" fmla="*/ 213788 h 214819"/>
                <a:gd name="connsiteX4" fmla="*/ 2183 w 85353"/>
                <a:gd name="connsiteY4" fmla="*/ 0 h 214819"/>
                <a:gd name="connsiteX0" fmla="*/ 2183 w 85353"/>
                <a:gd name="connsiteY0" fmla="*/ 0 h 215231"/>
                <a:gd name="connsiteX1" fmla="*/ 85353 w 85353"/>
                <a:gd name="connsiteY1" fmla="*/ 0 h 215231"/>
                <a:gd name="connsiteX2" fmla="*/ 83575 w 85353"/>
                <a:gd name="connsiteY2" fmla="*/ 213788 h 215231"/>
                <a:gd name="connsiteX3" fmla="*/ 0 w 85353"/>
                <a:gd name="connsiteY3" fmla="*/ 213788 h 215231"/>
                <a:gd name="connsiteX4" fmla="*/ 2183 w 85353"/>
                <a:gd name="connsiteY4" fmla="*/ 0 h 215231"/>
                <a:gd name="connsiteX0" fmla="*/ 2183 w 85353"/>
                <a:gd name="connsiteY0" fmla="*/ 0 h 215231"/>
                <a:gd name="connsiteX1" fmla="*/ 85353 w 85353"/>
                <a:gd name="connsiteY1" fmla="*/ 0 h 215231"/>
                <a:gd name="connsiteX2" fmla="*/ 83575 w 85353"/>
                <a:gd name="connsiteY2" fmla="*/ 213788 h 215231"/>
                <a:gd name="connsiteX3" fmla="*/ 0 w 85353"/>
                <a:gd name="connsiteY3" fmla="*/ 213788 h 215231"/>
                <a:gd name="connsiteX4" fmla="*/ 2183 w 85353"/>
                <a:gd name="connsiteY4" fmla="*/ 0 h 215231"/>
                <a:gd name="connsiteX0" fmla="*/ 2183 w 85353"/>
                <a:gd name="connsiteY0" fmla="*/ 0 h 215231"/>
                <a:gd name="connsiteX1" fmla="*/ 85353 w 85353"/>
                <a:gd name="connsiteY1" fmla="*/ 0 h 215231"/>
                <a:gd name="connsiteX2" fmla="*/ 83575 w 85353"/>
                <a:gd name="connsiteY2" fmla="*/ 213788 h 215231"/>
                <a:gd name="connsiteX3" fmla="*/ 0 w 85353"/>
                <a:gd name="connsiteY3" fmla="*/ 213788 h 215231"/>
                <a:gd name="connsiteX4" fmla="*/ 2183 w 85353"/>
                <a:gd name="connsiteY4" fmla="*/ 0 h 215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53" h="215231">
                  <a:moveTo>
                    <a:pt x="2183" y="0"/>
                  </a:moveTo>
                  <a:cubicBezTo>
                    <a:pt x="42909" y="1601"/>
                    <a:pt x="57630" y="1"/>
                    <a:pt x="85353" y="0"/>
                  </a:cubicBezTo>
                  <a:cubicBezTo>
                    <a:pt x="84760" y="68805"/>
                    <a:pt x="84168" y="144983"/>
                    <a:pt x="83575" y="213788"/>
                  </a:cubicBezTo>
                  <a:cubicBezTo>
                    <a:pt x="32441" y="213518"/>
                    <a:pt x="31517" y="217168"/>
                    <a:pt x="0" y="213788"/>
                  </a:cubicBezTo>
                  <a:cubicBezTo>
                    <a:pt x="728" y="145803"/>
                    <a:pt x="1455" y="67985"/>
                    <a:pt x="2183"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Rectangle 29"/>
            <p:cNvSpPr/>
            <p:nvPr/>
          </p:nvSpPr>
          <p:spPr>
            <a:xfrm rot="3652241">
              <a:off x="4846873" y="3383640"/>
              <a:ext cx="47000" cy="117722"/>
            </a:xfrm>
            <a:custGeom>
              <a:avLst/>
              <a:gdLst>
                <a:gd name="connsiteX0" fmla="*/ 0 w 85628"/>
                <a:gd name="connsiteY0" fmla="*/ 0 h 914400"/>
                <a:gd name="connsiteX1" fmla="*/ 85628 w 85628"/>
                <a:gd name="connsiteY1" fmla="*/ 0 h 914400"/>
                <a:gd name="connsiteX2" fmla="*/ 85628 w 85628"/>
                <a:gd name="connsiteY2" fmla="*/ 914400 h 914400"/>
                <a:gd name="connsiteX3" fmla="*/ 0 w 85628"/>
                <a:gd name="connsiteY3" fmla="*/ 914400 h 914400"/>
                <a:gd name="connsiteX4" fmla="*/ 0 w 85628"/>
                <a:gd name="connsiteY4" fmla="*/ 0 h 914400"/>
                <a:gd name="connsiteX0" fmla="*/ 2183 w 87811"/>
                <a:gd name="connsiteY0" fmla="*/ 0 h 914400"/>
                <a:gd name="connsiteX1" fmla="*/ 87811 w 87811"/>
                <a:gd name="connsiteY1" fmla="*/ 0 h 914400"/>
                <a:gd name="connsiteX2" fmla="*/ 87811 w 87811"/>
                <a:gd name="connsiteY2" fmla="*/ 914400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914400"/>
                <a:gd name="connsiteX1" fmla="*/ 87811 w 87811"/>
                <a:gd name="connsiteY1" fmla="*/ 0 h 914400"/>
                <a:gd name="connsiteX2" fmla="*/ 86033 w 87811"/>
                <a:gd name="connsiteY2" fmla="*/ 206414 h 914400"/>
                <a:gd name="connsiteX3" fmla="*/ 87811 w 87811"/>
                <a:gd name="connsiteY3" fmla="*/ 914400 h 914400"/>
                <a:gd name="connsiteX4" fmla="*/ 2183 w 87811"/>
                <a:gd name="connsiteY4" fmla="*/ 914400 h 914400"/>
                <a:gd name="connsiteX5" fmla="*/ 0 w 87811"/>
                <a:gd name="connsiteY5" fmla="*/ 203956 h 914400"/>
                <a:gd name="connsiteX6" fmla="*/ 2183 w 87811"/>
                <a:gd name="connsiteY6" fmla="*/ 0 h 914400"/>
                <a:gd name="connsiteX0" fmla="*/ 2183 w 87811"/>
                <a:gd name="connsiteY0" fmla="*/ 0 h 914400"/>
                <a:gd name="connsiteX1" fmla="*/ 87811 w 87811"/>
                <a:gd name="connsiteY1" fmla="*/ 0 h 914400"/>
                <a:gd name="connsiteX2" fmla="*/ 86033 w 87811"/>
                <a:gd name="connsiteY2" fmla="*/ 206414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230860"/>
                <a:gd name="connsiteX1" fmla="*/ 87811 w 87811"/>
                <a:gd name="connsiteY1" fmla="*/ 0 h 230860"/>
                <a:gd name="connsiteX2" fmla="*/ 86033 w 87811"/>
                <a:gd name="connsiteY2" fmla="*/ 206414 h 230860"/>
                <a:gd name="connsiteX3" fmla="*/ 0 w 87811"/>
                <a:gd name="connsiteY3" fmla="*/ 203956 h 230860"/>
                <a:gd name="connsiteX4" fmla="*/ 2183 w 87811"/>
                <a:gd name="connsiteY4" fmla="*/ 0 h 230860"/>
                <a:gd name="connsiteX0" fmla="*/ 2183 w 87811"/>
                <a:gd name="connsiteY0" fmla="*/ 0 h 219944"/>
                <a:gd name="connsiteX1" fmla="*/ 87811 w 87811"/>
                <a:gd name="connsiteY1" fmla="*/ 0 h 219944"/>
                <a:gd name="connsiteX2" fmla="*/ 86033 w 87811"/>
                <a:gd name="connsiteY2" fmla="*/ 206414 h 219944"/>
                <a:gd name="connsiteX3" fmla="*/ 0 w 87811"/>
                <a:gd name="connsiteY3" fmla="*/ 203956 h 219944"/>
                <a:gd name="connsiteX4" fmla="*/ 2183 w 87811"/>
                <a:gd name="connsiteY4" fmla="*/ 0 h 219944"/>
                <a:gd name="connsiteX0" fmla="*/ 2183 w 87811"/>
                <a:gd name="connsiteY0" fmla="*/ 0 h 206707"/>
                <a:gd name="connsiteX1" fmla="*/ 87811 w 87811"/>
                <a:gd name="connsiteY1" fmla="*/ 0 h 206707"/>
                <a:gd name="connsiteX2" fmla="*/ 86033 w 87811"/>
                <a:gd name="connsiteY2" fmla="*/ 206414 h 206707"/>
                <a:gd name="connsiteX3" fmla="*/ 0 w 87811"/>
                <a:gd name="connsiteY3" fmla="*/ 203956 h 206707"/>
                <a:gd name="connsiteX4" fmla="*/ 2183 w 87811"/>
                <a:gd name="connsiteY4" fmla="*/ 0 h 206707"/>
                <a:gd name="connsiteX0" fmla="*/ 2183 w 87811"/>
                <a:gd name="connsiteY0" fmla="*/ 0 h 213788"/>
                <a:gd name="connsiteX1" fmla="*/ 87811 w 87811"/>
                <a:gd name="connsiteY1" fmla="*/ 0 h 213788"/>
                <a:gd name="connsiteX2" fmla="*/ 86033 w 87811"/>
                <a:gd name="connsiteY2" fmla="*/ 206414 h 213788"/>
                <a:gd name="connsiteX3" fmla="*/ 0 w 87811"/>
                <a:gd name="connsiteY3" fmla="*/ 213788 h 213788"/>
                <a:gd name="connsiteX4" fmla="*/ 2183 w 87811"/>
                <a:gd name="connsiteY4" fmla="*/ 0 h 213788"/>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6246"/>
                <a:gd name="connsiteX1" fmla="*/ 85353 w 85353"/>
                <a:gd name="connsiteY1" fmla="*/ 0 h 216246"/>
                <a:gd name="connsiteX2" fmla="*/ 83575 w 85353"/>
                <a:gd name="connsiteY2" fmla="*/ 216246 h 216246"/>
                <a:gd name="connsiteX3" fmla="*/ 0 w 85353"/>
                <a:gd name="connsiteY3" fmla="*/ 213788 h 216246"/>
                <a:gd name="connsiteX4" fmla="*/ 2183 w 85353"/>
                <a:gd name="connsiteY4" fmla="*/ 0 h 216246"/>
                <a:gd name="connsiteX0" fmla="*/ 2183 w 85353"/>
                <a:gd name="connsiteY0" fmla="*/ 0 h 213788"/>
                <a:gd name="connsiteX1" fmla="*/ 85353 w 85353"/>
                <a:gd name="connsiteY1" fmla="*/ 0 h 213788"/>
                <a:gd name="connsiteX2" fmla="*/ 83575 w 85353"/>
                <a:gd name="connsiteY2" fmla="*/ 213788 h 213788"/>
                <a:gd name="connsiteX3" fmla="*/ 0 w 85353"/>
                <a:gd name="connsiteY3" fmla="*/ 213788 h 213788"/>
                <a:gd name="connsiteX4" fmla="*/ 2183 w 85353"/>
                <a:gd name="connsiteY4" fmla="*/ 0 h 213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53" h="213788">
                  <a:moveTo>
                    <a:pt x="2183" y="0"/>
                  </a:moveTo>
                  <a:lnTo>
                    <a:pt x="85353" y="0"/>
                  </a:lnTo>
                  <a:cubicBezTo>
                    <a:pt x="84760" y="68805"/>
                    <a:pt x="84168" y="144983"/>
                    <a:pt x="83575" y="213788"/>
                  </a:cubicBezTo>
                  <a:cubicBezTo>
                    <a:pt x="36985" y="210909"/>
                    <a:pt x="31181" y="211319"/>
                    <a:pt x="0" y="213788"/>
                  </a:cubicBezTo>
                  <a:cubicBezTo>
                    <a:pt x="728" y="145803"/>
                    <a:pt x="1455" y="67985"/>
                    <a:pt x="2183"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Rectangle 29"/>
            <p:cNvSpPr/>
            <p:nvPr/>
          </p:nvSpPr>
          <p:spPr>
            <a:xfrm rot="5400000">
              <a:off x="4889681" y="3528846"/>
              <a:ext cx="39517" cy="116694"/>
            </a:xfrm>
            <a:custGeom>
              <a:avLst/>
              <a:gdLst>
                <a:gd name="connsiteX0" fmla="*/ 0 w 85628"/>
                <a:gd name="connsiteY0" fmla="*/ 0 h 914400"/>
                <a:gd name="connsiteX1" fmla="*/ 85628 w 85628"/>
                <a:gd name="connsiteY1" fmla="*/ 0 h 914400"/>
                <a:gd name="connsiteX2" fmla="*/ 85628 w 85628"/>
                <a:gd name="connsiteY2" fmla="*/ 914400 h 914400"/>
                <a:gd name="connsiteX3" fmla="*/ 0 w 85628"/>
                <a:gd name="connsiteY3" fmla="*/ 914400 h 914400"/>
                <a:gd name="connsiteX4" fmla="*/ 0 w 85628"/>
                <a:gd name="connsiteY4" fmla="*/ 0 h 914400"/>
                <a:gd name="connsiteX0" fmla="*/ 2183 w 87811"/>
                <a:gd name="connsiteY0" fmla="*/ 0 h 914400"/>
                <a:gd name="connsiteX1" fmla="*/ 87811 w 87811"/>
                <a:gd name="connsiteY1" fmla="*/ 0 h 914400"/>
                <a:gd name="connsiteX2" fmla="*/ 87811 w 87811"/>
                <a:gd name="connsiteY2" fmla="*/ 914400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914400"/>
                <a:gd name="connsiteX1" fmla="*/ 87811 w 87811"/>
                <a:gd name="connsiteY1" fmla="*/ 0 h 914400"/>
                <a:gd name="connsiteX2" fmla="*/ 86033 w 87811"/>
                <a:gd name="connsiteY2" fmla="*/ 206414 h 914400"/>
                <a:gd name="connsiteX3" fmla="*/ 87811 w 87811"/>
                <a:gd name="connsiteY3" fmla="*/ 914400 h 914400"/>
                <a:gd name="connsiteX4" fmla="*/ 2183 w 87811"/>
                <a:gd name="connsiteY4" fmla="*/ 914400 h 914400"/>
                <a:gd name="connsiteX5" fmla="*/ 0 w 87811"/>
                <a:gd name="connsiteY5" fmla="*/ 203956 h 914400"/>
                <a:gd name="connsiteX6" fmla="*/ 2183 w 87811"/>
                <a:gd name="connsiteY6" fmla="*/ 0 h 914400"/>
                <a:gd name="connsiteX0" fmla="*/ 2183 w 87811"/>
                <a:gd name="connsiteY0" fmla="*/ 0 h 914400"/>
                <a:gd name="connsiteX1" fmla="*/ 87811 w 87811"/>
                <a:gd name="connsiteY1" fmla="*/ 0 h 914400"/>
                <a:gd name="connsiteX2" fmla="*/ 86033 w 87811"/>
                <a:gd name="connsiteY2" fmla="*/ 206414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230860"/>
                <a:gd name="connsiteX1" fmla="*/ 87811 w 87811"/>
                <a:gd name="connsiteY1" fmla="*/ 0 h 230860"/>
                <a:gd name="connsiteX2" fmla="*/ 86033 w 87811"/>
                <a:gd name="connsiteY2" fmla="*/ 206414 h 230860"/>
                <a:gd name="connsiteX3" fmla="*/ 0 w 87811"/>
                <a:gd name="connsiteY3" fmla="*/ 203956 h 230860"/>
                <a:gd name="connsiteX4" fmla="*/ 2183 w 87811"/>
                <a:gd name="connsiteY4" fmla="*/ 0 h 230860"/>
                <a:gd name="connsiteX0" fmla="*/ 2183 w 87811"/>
                <a:gd name="connsiteY0" fmla="*/ 0 h 219944"/>
                <a:gd name="connsiteX1" fmla="*/ 87811 w 87811"/>
                <a:gd name="connsiteY1" fmla="*/ 0 h 219944"/>
                <a:gd name="connsiteX2" fmla="*/ 86033 w 87811"/>
                <a:gd name="connsiteY2" fmla="*/ 206414 h 219944"/>
                <a:gd name="connsiteX3" fmla="*/ 0 w 87811"/>
                <a:gd name="connsiteY3" fmla="*/ 203956 h 219944"/>
                <a:gd name="connsiteX4" fmla="*/ 2183 w 87811"/>
                <a:gd name="connsiteY4" fmla="*/ 0 h 219944"/>
                <a:gd name="connsiteX0" fmla="*/ 2183 w 87811"/>
                <a:gd name="connsiteY0" fmla="*/ 0 h 206707"/>
                <a:gd name="connsiteX1" fmla="*/ 87811 w 87811"/>
                <a:gd name="connsiteY1" fmla="*/ 0 h 206707"/>
                <a:gd name="connsiteX2" fmla="*/ 86033 w 87811"/>
                <a:gd name="connsiteY2" fmla="*/ 206414 h 206707"/>
                <a:gd name="connsiteX3" fmla="*/ 0 w 87811"/>
                <a:gd name="connsiteY3" fmla="*/ 203956 h 206707"/>
                <a:gd name="connsiteX4" fmla="*/ 2183 w 87811"/>
                <a:gd name="connsiteY4" fmla="*/ 0 h 206707"/>
                <a:gd name="connsiteX0" fmla="*/ 2183 w 87811"/>
                <a:gd name="connsiteY0" fmla="*/ 0 h 213788"/>
                <a:gd name="connsiteX1" fmla="*/ 87811 w 87811"/>
                <a:gd name="connsiteY1" fmla="*/ 0 h 213788"/>
                <a:gd name="connsiteX2" fmla="*/ 86033 w 87811"/>
                <a:gd name="connsiteY2" fmla="*/ 206414 h 213788"/>
                <a:gd name="connsiteX3" fmla="*/ 0 w 87811"/>
                <a:gd name="connsiteY3" fmla="*/ 213788 h 213788"/>
                <a:gd name="connsiteX4" fmla="*/ 2183 w 87811"/>
                <a:gd name="connsiteY4" fmla="*/ 0 h 213788"/>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6246"/>
                <a:gd name="connsiteX1" fmla="*/ 85353 w 85353"/>
                <a:gd name="connsiteY1" fmla="*/ 0 h 216246"/>
                <a:gd name="connsiteX2" fmla="*/ 83575 w 85353"/>
                <a:gd name="connsiteY2" fmla="*/ 216246 h 216246"/>
                <a:gd name="connsiteX3" fmla="*/ 0 w 85353"/>
                <a:gd name="connsiteY3" fmla="*/ 213788 h 216246"/>
                <a:gd name="connsiteX4" fmla="*/ 2183 w 85353"/>
                <a:gd name="connsiteY4" fmla="*/ 0 h 216246"/>
                <a:gd name="connsiteX0" fmla="*/ 2183 w 85353"/>
                <a:gd name="connsiteY0" fmla="*/ 0 h 213788"/>
                <a:gd name="connsiteX1" fmla="*/ 85353 w 85353"/>
                <a:gd name="connsiteY1" fmla="*/ 0 h 213788"/>
                <a:gd name="connsiteX2" fmla="*/ 83575 w 85353"/>
                <a:gd name="connsiteY2" fmla="*/ 213788 h 213788"/>
                <a:gd name="connsiteX3" fmla="*/ 0 w 85353"/>
                <a:gd name="connsiteY3" fmla="*/ 213788 h 213788"/>
                <a:gd name="connsiteX4" fmla="*/ 2183 w 85353"/>
                <a:gd name="connsiteY4" fmla="*/ 0 h 213788"/>
                <a:gd name="connsiteX0" fmla="*/ 182 w 85808"/>
                <a:gd name="connsiteY0" fmla="*/ 2458 h 213788"/>
                <a:gd name="connsiteX1" fmla="*/ 85808 w 85808"/>
                <a:gd name="connsiteY1" fmla="*/ 0 h 213788"/>
                <a:gd name="connsiteX2" fmla="*/ 84030 w 85808"/>
                <a:gd name="connsiteY2" fmla="*/ 213788 h 213788"/>
                <a:gd name="connsiteX3" fmla="*/ 455 w 85808"/>
                <a:gd name="connsiteY3" fmla="*/ 213788 h 213788"/>
                <a:gd name="connsiteX4" fmla="*/ 182 w 85808"/>
                <a:gd name="connsiteY4" fmla="*/ 2458 h 213788"/>
                <a:gd name="connsiteX0" fmla="*/ 182 w 85808"/>
                <a:gd name="connsiteY0" fmla="*/ 2458 h 215139"/>
                <a:gd name="connsiteX1" fmla="*/ 85808 w 85808"/>
                <a:gd name="connsiteY1" fmla="*/ 0 h 215139"/>
                <a:gd name="connsiteX2" fmla="*/ 84030 w 85808"/>
                <a:gd name="connsiteY2" fmla="*/ 213788 h 215139"/>
                <a:gd name="connsiteX3" fmla="*/ 455 w 85808"/>
                <a:gd name="connsiteY3" fmla="*/ 213788 h 215139"/>
                <a:gd name="connsiteX4" fmla="*/ 182 w 85808"/>
                <a:gd name="connsiteY4" fmla="*/ 2458 h 215139"/>
                <a:gd name="connsiteX0" fmla="*/ 182 w 85808"/>
                <a:gd name="connsiteY0" fmla="*/ 2458 h 218063"/>
                <a:gd name="connsiteX1" fmla="*/ 85808 w 85808"/>
                <a:gd name="connsiteY1" fmla="*/ 0 h 218063"/>
                <a:gd name="connsiteX2" fmla="*/ 84030 w 85808"/>
                <a:gd name="connsiteY2" fmla="*/ 213788 h 218063"/>
                <a:gd name="connsiteX3" fmla="*/ 455 w 85808"/>
                <a:gd name="connsiteY3" fmla="*/ 213788 h 218063"/>
                <a:gd name="connsiteX4" fmla="*/ 182 w 85808"/>
                <a:gd name="connsiteY4" fmla="*/ 2458 h 218063"/>
                <a:gd name="connsiteX0" fmla="*/ 182 w 85808"/>
                <a:gd name="connsiteY0" fmla="*/ 2458 h 218063"/>
                <a:gd name="connsiteX1" fmla="*/ 85808 w 85808"/>
                <a:gd name="connsiteY1" fmla="*/ 0 h 218063"/>
                <a:gd name="connsiteX2" fmla="*/ 84030 w 85808"/>
                <a:gd name="connsiteY2" fmla="*/ 213788 h 218063"/>
                <a:gd name="connsiteX3" fmla="*/ 455 w 85808"/>
                <a:gd name="connsiteY3" fmla="*/ 213788 h 218063"/>
                <a:gd name="connsiteX4" fmla="*/ 182 w 85808"/>
                <a:gd name="connsiteY4" fmla="*/ 2458 h 218063"/>
                <a:gd name="connsiteX0" fmla="*/ 182 w 85808"/>
                <a:gd name="connsiteY0" fmla="*/ 2458 h 214804"/>
                <a:gd name="connsiteX1" fmla="*/ 85808 w 85808"/>
                <a:gd name="connsiteY1" fmla="*/ 0 h 214804"/>
                <a:gd name="connsiteX2" fmla="*/ 84030 w 85808"/>
                <a:gd name="connsiteY2" fmla="*/ 213788 h 214804"/>
                <a:gd name="connsiteX3" fmla="*/ 455 w 85808"/>
                <a:gd name="connsiteY3" fmla="*/ 213788 h 214804"/>
                <a:gd name="connsiteX4" fmla="*/ 182 w 85808"/>
                <a:gd name="connsiteY4" fmla="*/ 2458 h 214804"/>
                <a:gd name="connsiteX0" fmla="*/ 182 w 85808"/>
                <a:gd name="connsiteY0" fmla="*/ 2458 h 215139"/>
                <a:gd name="connsiteX1" fmla="*/ 85808 w 85808"/>
                <a:gd name="connsiteY1" fmla="*/ 0 h 215139"/>
                <a:gd name="connsiteX2" fmla="*/ 84030 w 85808"/>
                <a:gd name="connsiteY2" fmla="*/ 213788 h 215139"/>
                <a:gd name="connsiteX3" fmla="*/ 455 w 85808"/>
                <a:gd name="connsiteY3" fmla="*/ 213788 h 215139"/>
                <a:gd name="connsiteX4" fmla="*/ 182 w 85808"/>
                <a:gd name="connsiteY4" fmla="*/ 2458 h 215139"/>
                <a:gd name="connsiteX0" fmla="*/ 182 w 85808"/>
                <a:gd name="connsiteY0" fmla="*/ 2458 h 217102"/>
                <a:gd name="connsiteX1" fmla="*/ 85808 w 85808"/>
                <a:gd name="connsiteY1" fmla="*/ 0 h 217102"/>
                <a:gd name="connsiteX2" fmla="*/ 84033 w 85808"/>
                <a:gd name="connsiteY2" fmla="*/ 217102 h 217102"/>
                <a:gd name="connsiteX3" fmla="*/ 455 w 85808"/>
                <a:gd name="connsiteY3" fmla="*/ 213788 h 217102"/>
                <a:gd name="connsiteX4" fmla="*/ 182 w 85808"/>
                <a:gd name="connsiteY4" fmla="*/ 2458 h 217102"/>
                <a:gd name="connsiteX0" fmla="*/ 182 w 85808"/>
                <a:gd name="connsiteY0" fmla="*/ 2458 h 217102"/>
                <a:gd name="connsiteX1" fmla="*/ 85808 w 85808"/>
                <a:gd name="connsiteY1" fmla="*/ 0 h 217102"/>
                <a:gd name="connsiteX2" fmla="*/ 84033 w 85808"/>
                <a:gd name="connsiteY2" fmla="*/ 217102 h 217102"/>
                <a:gd name="connsiteX3" fmla="*/ 455 w 85808"/>
                <a:gd name="connsiteY3" fmla="*/ 213788 h 217102"/>
                <a:gd name="connsiteX4" fmla="*/ 182 w 85808"/>
                <a:gd name="connsiteY4" fmla="*/ 2458 h 217102"/>
                <a:gd name="connsiteX0" fmla="*/ 182 w 85808"/>
                <a:gd name="connsiteY0" fmla="*/ 2458 h 213788"/>
                <a:gd name="connsiteX1" fmla="*/ 85808 w 85808"/>
                <a:gd name="connsiteY1" fmla="*/ 0 h 213788"/>
                <a:gd name="connsiteX2" fmla="*/ 81070 w 85808"/>
                <a:gd name="connsiteY2" fmla="*/ 211861 h 213788"/>
                <a:gd name="connsiteX3" fmla="*/ 455 w 85808"/>
                <a:gd name="connsiteY3" fmla="*/ 213788 h 213788"/>
                <a:gd name="connsiteX4" fmla="*/ 182 w 85808"/>
                <a:gd name="connsiteY4" fmla="*/ 2458 h 213788"/>
                <a:gd name="connsiteX0" fmla="*/ 182 w 85808"/>
                <a:gd name="connsiteY0" fmla="*/ 2458 h 214379"/>
                <a:gd name="connsiteX1" fmla="*/ 85808 w 85808"/>
                <a:gd name="connsiteY1" fmla="*/ 0 h 214379"/>
                <a:gd name="connsiteX2" fmla="*/ 81070 w 85808"/>
                <a:gd name="connsiteY2" fmla="*/ 211861 h 214379"/>
                <a:gd name="connsiteX3" fmla="*/ 455 w 85808"/>
                <a:gd name="connsiteY3" fmla="*/ 213788 h 214379"/>
                <a:gd name="connsiteX4" fmla="*/ 182 w 85808"/>
                <a:gd name="connsiteY4" fmla="*/ 2458 h 214379"/>
                <a:gd name="connsiteX0" fmla="*/ 182 w 81166"/>
                <a:gd name="connsiteY0" fmla="*/ 2459 h 214380"/>
                <a:gd name="connsiteX1" fmla="*/ 79884 w 81166"/>
                <a:gd name="connsiteY1" fmla="*/ 0 h 214380"/>
                <a:gd name="connsiteX2" fmla="*/ 81070 w 81166"/>
                <a:gd name="connsiteY2" fmla="*/ 211862 h 214380"/>
                <a:gd name="connsiteX3" fmla="*/ 455 w 81166"/>
                <a:gd name="connsiteY3" fmla="*/ 213789 h 214380"/>
                <a:gd name="connsiteX4" fmla="*/ 182 w 81166"/>
                <a:gd name="connsiteY4" fmla="*/ 2459 h 214380"/>
                <a:gd name="connsiteX0" fmla="*/ 182 w 81166"/>
                <a:gd name="connsiteY0" fmla="*/ 0 h 211921"/>
                <a:gd name="connsiteX1" fmla="*/ 79885 w 81166"/>
                <a:gd name="connsiteY1" fmla="*/ 2781 h 211921"/>
                <a:gd name="connsiteX2" fmla="*/ 81070 w 81166"/>
                <a:gd name="connsiteY2" fmla="*/ 209403 h 211921"/>
                <a:gd name="connsiteX3" fmla="*/ 455 w 81166"/>
                <a:gd name="connsiteY3" fmla="*/ 211330 h 211921"/>
                <a:gd name="connsiteX4" fmla="*/ 182 w 81166"/>
                <a:gd name="connsiteY4" fmla="*/ 0 h 211921"/>
                <a:gd name="connsiteX0" fmla="*/ 182 w 81166"/>
                <a:gd name="connsiteY0" fmla="*/ 0 h 211921"/>
                <a:gd name="connsiteX1" fmla="*/ 79887 w 81166"/>
                <a:gd name="connsiteY1" fmla="*/ 161 h 211921"/>
                <a:gd name="connsiteX2" fmla="*/ 81070 w 81166"/>
                <a:gd name="connsiteY2" fmla="*/ 209403 h 211921"/>
                <a:gd name="connsiteX3" fmla="*/ 455 w 81166"/>
                <a:gd name="connsiteY3" fmla="*/ 211330 h 211921"/>
                <a:gd name="connsiteX4" fmla="*/ 182 w 81166"/>
                <a:gd name="connsiteY4" fmla="*/ 0 h 211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66" h="211921">
                  <a:moveTo>
                    <a:pt x="182" y="0"/>
                  </a:moveTo>
                  <a:lnTo>
                    <a:pt x="79887" y="161"/>
                  </a:lnTo>
                  <a:cubicBezTo>
                    <a:pt x="79294" y="68966"/>
                    <a:pt x="81663" y="140598"/>
                    <a:pt x="81070" y="209403"/>
                  </a:cubicBezTo>
                  <a:cubicBezTo>
                    <a:pt x="28562" y="214385"/>
                    <a:pt x="31636" y="210247"/>
                    <a:pt x="455" y="211330"/>
                  </a:cubicBezTo>
                  <a:cubicBezTo>
                    <a:pt x="1183" y="143345"/>
                    <a:pt x="-546" y="67985"/>
                    <a:pt x="182"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Rectangle 29"/>
            <p:cNvSpPr/>
            <p:nvPr/>
          </p:nvSpPr>
          <p:spPr>
            <a:xfrm rot="19750136">
              <a:off x="4450558" y="3277875"/>
              <a:ext cx="45316" cy="119435"/>
            </a:xfrm>
            <a:custGeom>
              <a:avLst/>
              <a:gdLst>
                <a:gd name="connsiteX0" fmla="*/ 0 w 85628"/>
                <a:gd name="connsiteY0" fmla="*/ 0 h 914400"/>
                <a:gd name="connsiteX1" fmla="*/ 85628 w 85628"/>
                <a:gd name="connsiteY1" fmla="*/ 0 h 914400"/>
                <a:gd name="connsiteX2" fmla="*/ 85628 w 85628"/>
                <a:gd name="connsiteY2" fmla="*/ 914400 h 914400"/>
                <a:gd name="connsiteX3" fmla="*/ 0 w 85628"/>
                <a:gd name="connsiteY3" fmla="*/ 914400 h 914400"/>
                <a:gd name="connsiteX4" fmla="*/ 0 w 85628"/>
                <a:gd name="connsiteY4" fmla="*/ 0 h 914400"/>
                <a:gd name="connsiteX0" fmla="*/ 2183 w 87811"/>
                <a:gd name="connsiteY0" fmla="*/ 0 h 914400"/>
                <a:gd name="connsiteX1" fmla="*/ 87811 w 87811"/>
                <a:gd name="connsiteY1" fmla="*/ 0 h 914400"/>
                <a:gd name="connsiteX2" fmla="*/ 87811 w 87811"/>
                <a:gd name="connsiteY2" fmla="*/ 914400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914400"/>
                <a:gd name="connsiteX1" fmla="*/ 87811 w 87811"/>
                <a:gd name="connsiteY1" fmla="*/ 0 h 914400"/>
                <a:gd name="connsiteX2" fmla="*/ 86033 w 87811"/>
                <a:gd name="connsiteY2" fmla="*/ 206414 h 914400"/>
                <a:gd name="connsiteX3" fmla="*/ 87811 w 87811"/>
                <a:gd name="connsiteY3" fmla="*/ 914400 h 914400"/>
                <a:gd name="connsiteX4" fmla="*/ 2183 w 87811"/>
                <a:gd name="connsiteY4" fmla="*/ 914400 h 914400"/>
                <a:gd name="connsiteX5" fmla="*/ 0 w 87811"/>
                <a:gd name="connsiteY5" fmla="*/ 203956 h 914400"/>
                <a:gd name="connsiteX6" fmla="*/ 2183 w 87811"/>
                <a:gd name="connsiteY6" fmla="*/ 0 h 914400"/>
                <a:gd name="connsiteX0" fmla="*/ 2183 w 87811"/>
                <a:gd name="connsiteY0" fmla="*/ 0 h 914400"/>
                <a:gd name="connsiteX1" fmla="*/ 87811 w 87811"/>
                <a:gd name="connsiteY1" fmla="*/ 0 h 914400"/>
                <a:gd name="connsiteX2" fmla="*/ 86033 w 87811"/>
                <a:gd name="connsiteY2" fmla="*/ 206414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230860"/>
                <a:gd name="connsiteX1" fmla="*/ 87811 w 87811"/>
                <a:gd name="connsiteY1" fmla="*/ 0 h 230860"/>
                <a:gd name="connsiteX2" fmla="*/ 86033 w 87811"/>
                <a:gd name="connsiteY2" fmla="*/ 206414 h 230860"/>
                <a:gd name="connsiteX3" fmla="*/ 0 w 87811"/>
                <a:gd name="connsiteY3" fmla="*/ 203956 h 230860"/>
                <a:gd name="connsiteX4" fmla="*/ 2183 w 87811"/>
                <a:gd name="connsiteY4" fmla="*/ 0 h 230860"/>
                <a:gd name="connsiteX0" fmla="*/ 2183 w 87811"/>
                <a:gd name="connsiteY0" fmla="*/ 0 h 219944"/>
                <a:gd name="connsiteX1" fmla="*/ 87811 w 87811"/>
                <a:gd name="connsiteY1" fmla="*/ 0 h 219944"/>
                <a:gd name="connsiteX2" fmla="*/ 86033 w 87811"/>
                <a:gd name="connsiteY2" fmla="*/ 206414 h 219944"/>
                <a:gd name="connsiteX3" fmla="*/ 0 w 87811"/>
                <a:gd name="connsiteY3" fmla="*/ 203956 h 219944"/>
                <a:gd name="connsiteX4" fmla="*/ 2183 w 87811"/>
                <a:gd name="connsiteY4" fmla="*/ 0 h 219944"/>
                <a:gd name="connsiteX0" fmla="*/ 2183 w 87811"/>
                <a:gd name="connsiteY0" fmla="*/ 0 h 206707"/>
                <a:gd name="connsiteX1" fmla="*/ 87811 w 87811"/>
                <a:gd name="connsiteY1" fmla="*/ 0 h 206707"/>
                <a:gd name="connsiteX2" fmla="*/ 86033 w 87811"/>
                <a:gd name="connsiteY2" fmla="*/ 206414 h 206707"/>
                <a:gd name="connsiteX3" fmla="*/ 0 w 87811"/>
                <a:gd name="connsiteY3" fmla="*/ 203956 h 206707"/>
                <a:gd name="connsiteX4" fmla="*/ 2183 w 87811"/>
                <a:gd name="connsiteY4" fmla="*/ 0 h 206707"/>
                <a:gd name="connsiteX0" fmla="*/ 2183 w 87811"/>
                <a:gd name="connsiteY0" fmla="*/ 0 h 213788"/>
                <a:gd name="connsiteX1" fmla="*/ 87811 w 87811"/>
                <a:gd name="connsiteY1" fmla="*/ 0 h 213788"/>
                <a:gd name="connsiteX2" fmla="*/ 86033 w 87811"/>
                <a:gd name="connsiteY2" fmla="*/ 206414 h 213788"/>
                <a:gd name="connsiteX3" fmla="*/ 0 w 87811"/>
                <a:gd name="connsiteY3" fmla="*/ 213788 h 213788"/>
                <a:gd name="connsiteX4" fmla="*/ 2183 w 87811"/>
                <a:gd name="connsiteY4" fmla="*/ 0 h 213788"/>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6246"/>
                <a:gd name="connsiteX1" fmla="*/ 85353 w 85353"/>
                <a:gd name="connsiteY1" fmla="*/ 0 h 216246"/>
                <a:gd name="connsiteX2" fmla="*/ 83575 w 85353"/>
                <a:gd name="connsiteY2" fmla="*/ 216246 h 216246"/>
                <a:gd name="connsiteX3" fmla="*/ 0 w 85353"/>
                <a:gd name="connsiteY3" fmla="*/ 213788 h 216246"/>
                <a:gd name="connsiteX4" fmla="*/ 2183 w 85353"/>
                <a:gd name="connsiteY4" fmla="*/ 0 h 216246"/>
                <a:gd name="connsiteX0" fmla="*/ 2183 w 85353"/>
                <a:gd name="connsiteY0" fmla="*/ 0 h 213788"/>
                <a:gd name="connsiteX1" fmla="*/ 85353 w 85353"/>
                <a:gd name="connsiteY1" fmla="*/ 0 h 213788"/>
                <a:gd name="connsiteX2" fmla="*/ 83575 w 85353"/>
                <a:gd name="connsiteY2" fmla="*/ 213788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3788 h 213788"/>
                <a:gd name="connsiteX3" fmla="*/ 0 w 85353"/>
                <a:gd name="connsiteY3" fmla="*/ 213788 h 213788"/>
                <a:gd name="connsiteX4" fmla="*/ 2183 w 85353"/>
                <a:gd name="connsiteY4" fmla="*/ 0 h 213788"/>
                <a:gd name="connsiteX0" fmla="*/ 2183 w 85353"/>
                <a:gd name="connsiteY0" fmla="*/ 0 h 214979"/>
                <a:gd name="connsiteX1" fmla="*/ 85353 w 85353"/>
                <a:gd name="connsiteY1" fmla="*/ 0 h 214979"/>
                <a:gd name="connsiteX2" fmla="*/ 83575 w 85353"/>
                <a:gd name="connsiteY2" fmla="*/ 213788 h 214979"/>
                <a:gd name="connsiteX3" fmla="*/ 0 w 85353"/>
                <a:gd name="connsiteY3" fmla="*/ 213788 h 214979"/>
                <a:gd name="connsiteX4" fmla="*/ 2183 w 85353"/>
                <a:gd name="connsiteY4" fmla="*/ 0 h 214979"/>
                <a:gd name="connsiteX0" fmla="*/ 2183 w 85353"/>
                <a:gd name="connsiteY0" fmla="*/ 0 h 216899"/>
                <a:gd name="connsiteX1" fmla="*/ 85353 w 85353"/>
                <a:gd name="connsiteY1" fmla="*/ 0 h 216899"/>
                <a:gd name="connsiteX2" fmla="*/ 83575 w 85353"/>
                <a:gd name="connsiteY2" fmla="*/ 213788 h 216899"/>
                <a:gd name="connsiteX3" fmla="*/ 0 w 85353"/>
                <a:gd name="connsiteY3" fmla="*/ 213788 h 216899"/>
                <a:gd name="connsiteX4" fmla="*/ 2183 w 85353"/>
                <a:gd name="connsiteY4" fmla="*/ 0 h 21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53" h="216899">
                  <a:moveTo>
                    <a:pt x="2183" y="0"/>
                  </a:moveTo>
                  <a:lnTo>
                    <a:pt x="85353" y="0"/>
                  </a:lnTo>
                  <a:cubicBezTo>
                    <a:pt x="84760" y="68805"/>
                    <a:pt x="84168" y="144983"/>
                    <a:pt x="83575" y="213788"/>
                  </a:cubicBezTo>
                  <a:cubicBezTo>
                    <a:pt x="36412" y="218296"/>
                    <a:pt x="35320" y="217560"/>
                    <a:pt x="0" y="213788"/>
                  </a:cubicBezTo>
                  <a:cubicBezTo>
                    <a:pt x="728" y="145803"/>
                    <a:pt x="1455" y="67985"/>
                    <a:pt x="2183"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Rectangle 29"/>
            <p:cNvSpPr/>
            <p:nvPr/>
          </p:nvSpPr>
          <p:spPr>
            <a:xfrm rot="18023786">
              <a:off x="4342498" y="3383703"/>
              <a:ext cx="45233" cy="110232"/>
            </a:xfrm>
            <a:custGeom>
              <a:avLst/>
              <a:gdLst>
                <a:gd name="connsiteX0" fmla="*/ 0 w 85628"/>
                <a:gd name="connsiteY0" fmla="*/ 0 h 914400"/>
                <a:gd name="connsiteX1" fmla="*/ 85628 w 85628"/>
                <a:gd name="connsiteY1" fmla="*/ 0 h 914400"/>
                <a:gd name="connsiteX2" fmla="*/ 85628 w 85628"/>
                <a:gd name="connsiteY2" fmla="*/ 914400 h 914400"/>
                <a:gd name="connsiteX3" fmla="*/ 0 w 85628"/>
                <a:gd name="connsiteY3" fmla="*/ 914400 h 914400"/>
                <a:gd name="connsiteX4" fmla="*/ 0 w 85628"/>
                <a:gd name="connsiteY4" fmla="*/ 0 h 914400"/>
                <a:gd name="connsiteX0" fmla="*/ 2183 w 87811"/>
                <a:gd name="connsiteY0" fmla="*/ 0 h 914400"/>
                <a:gd name="connsiteX1" fmla="*/ 87811 w 87811"/>
                <a:gd name="connsiteY1" fmla="*/ 0 h 914400"/>
                <a:gd name="connsiteX2" fmla="*/ 87811 w 87811"/>
                <a:gd name="connsiteY2" fmla="*/ 914400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914400"/>
                <a:gd name="connsiteX1" fmla="*/ 87811 w 87811"/>
                <a:gd name="connsiteY1" fmla="*/ 0 h 914400"/>
                <a:gd name="connsiteX2" fmla="*/ 86033 w 87811"/>
                <a:gd name="connsiteY2" fmla="*/ 206414 h 914400"/>
                <a:gd name="connsiteX3" fmla="*/ 87811 w 87811"/>
                <a:gd name="connsiteY3" fmla="*/ 914400 h 914400"/>
                <a:gd name="connsiteX4" fmla="*/ 2183 w 87811"/>
                <a:gd name="connsiteY4" fmla="*/ 914400 h 914400"/>
                <a:gd name="connsiteX5" fmla="*/ 0 w 87811"/>
                <a:gd name="connsiteY5" fmla="*/ 203956 h 914400"/>
                <a:gd name="connsiteX6" fmla="*/ 2183 w 87811"/>
                <a:gd name="connsiteY6" fmla="*/ 0 h 914400"/>
                <a:gd name="connsiteX0" fmla="*/ 2183 w 87811"/>
                <a:gd name="connsiteY0" fmla="*/ 0 h 914400"/>
                <a:gd name="connsiteX1" fmla="*/ 87811 w 87811"/>
                <a:gd name="connsiteY1" fmla="*/ 0 h 914400"/>
                <a:gd name="connsiteX2" fmla="*/ 86033 w 87811"/>
                <a:gd name="connsiteY2" fmla="*/ 206414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230860"/>
                <a:gd name="connsiteX1" fmla="*/ 87811 w 87811"/>
                <a:gd name="connsiteY1" fmla="*/ 0 h 230860"/>
                <a:gd name="connsiteX2" fmla="*/ 86033 w 87811"/>
                <a:gd name="connsiteY2" fmla="*/ 206414 h 230860"/>
                <a:gd name="connsiteX3" fmla="*/ 0 w 87811"/>
                <a:gd name="connsiteY3" fmla="*/ 203956 h 230860"/>
                <a:gd name="connsiteX4" fmla="*/ 2183 w 87811"/>
                <a:gd name="connsiteY4" fmla="*/ 0 h 230860"/>
                <a:gd name="connsiteX0" fmla="*/ 2183 w 87811"/>
                <a:gd name="connsiteY0" fmla="*/ 0 h 219944"/>
                <a:gd name="connsiteX1" fmla="*/ 87811 w 87811"/>
                <a:gd name="connsiteY1" fmla="*/ 0 h 219944"/>
                <a:gd name="connsiteX2" fmla="*/ 86033 w 87811"/>
                <a:gd name="connsiteY2" fmla="*/ 206414 h 219944"/>
                <a:gd name="connsiteX3" fmla="*/ 0 w 87811"/>
                <a:gd name="connsiteY3" fmla="*/ 203956 h 219944"/>
                <a:gd name="connsiteX4" fmla="*/ 2183 w 87811"/>
                <a:gd name="connsiteY4" fmla="*/ 0 h 219944"/>
                <a:gd name="connsiteX0" fmla="*/ 2183 w 87811"/>
                <a:gd name="connsiteY0" fmla="*/ 0 h 206707"/>
                <a:gd name="connsiteX1" fmla="*/ 87811 w 87811"/>
                <a:gd name="connsiteY1" fmla="*/ 0 h 206707"/>
                <a:gd name="connsiteX2" fmla="*/ 86033 w 87811"/>
                <a:gd name="connsiteY2" fmla="*/ 206414 h 206707"/>
                <a:gd name="connsiteX3" fmla="*/ 0 w 87811"/>
                <a:gd name="connsiteY3" fmla="*/ 203956 h 206707"/>
                <a:gd name="connsiteX4" fmla="*/ 2183 w 87811"/>
                <a:gd name="connsiteY4" fmla="*/ 0 h 206707"/>
                <a:gd name="connsiteX0" fmla="*/ 2183 w 87811"/>
                <a:gd name="connsiteY0" fmla="*/ 0 h 213788"/>
                <a:gd name="connsiteX1" fmla="*/ 87811 w 87811"/>
                <a:gd name="connsiteY1" fmla="*/ 0 h 213788"/>
                <a:gd name="connsiteX2" fmla="*/ 86033 w 87811"/>
                <a:gd name="connsiteY2" fmla="*/ 206414 h 213788"/>
                <a:gd name="connsiteX3" fmla="*/ 0 w 87811"/>
                <a:gd name="connsiteY3" fmla="*/ 213788 h 213788"/>
                <a:gd name="connsiteX4" fmla="*/ 2183 w 87811"/>
                <a:gd name="connsiteY4" fmla="*/ 0 h 213788"/>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6246"/>
                <a:gd name="connsiteX1" fmla="*/ 85353 w 85353"/>
                <a:gd name="connsiteY1" fmla="*/ 0 h 216246"/>
                <a:gd name="connsiteX2" fmla="*/ 83575 w 85353"/>
                <a:gd name="connsiteY2" fmla="*/ 216246 h 216246"/>
                <a:gd name="connsiteX3" fmla="*/ 0 w 85353"/>
                <a:gd name="connsiteY3" fmla="*/ 213788 h 216246"/>
                <a:gd name="connsiteX4" fmla="*/ 2183 w 85353"/>
                <a:gd name="connsiteY4" fmla="*/ 0 h 216246"/>
                <a:gd name="connsiteX0" fmla="*/ 2183 w 85353"/>
                <a:gd name="connsiteY0" fmla="*/ 0 h 213788"/>
                <a:gd name="connsiteX1" fmla="*/ 85353 w 85353"/>
                <a:gd name="connsiteY1" fmla="*/ 0 h 213788"/>
                <a:gd name="connsiteX2" fmla="*/ 83575 w 85353"/>
                <a:gd name="connsiteY2" fmla="*/ 213788 h 213788"/>
                <a:gd name="connsiteX3" fmla="*/ 0 w 85353"/>
                <a:gd name="connsiteY3" fmla="*/ 213788 h 213788"/>
                <a:gd name="connsiteX4" fmla="*/ 2183 w 85353"/>
                <a:gd name="connsiteY4" fmla="*/ 0 h 213788"/>
                <a:gd name="connsiteX0" fmla="*/ 2183 w 85353"/>
                <a:gd name="connsiteY0" fmla="*/ 0 h 217313"/>
                <a:gd name="connsiteX1" fmla="*/ 85353 w 85353"/>
                <a:gd name="connsiteY1" fmla="*/ 0 h 217313"/>
                <a:gd name="connsiteX2" fmla="*/ 83575 w 85353"/>
                <a:gd name="connsiteY2" fmla="*/ 213788 h 217313"/>
                <a:gd name="connsiteX3" fmla="*/ 0 w 85353"/>
                <a:gd name="connsiteY3" fmla="*/ 213788 h 217313"/>
                <a:gd name="connsiteX4" fmla="*/ 2183 w 85353"/>
                <a:gd name="connsiteY4" fmla="*/ 0 h 217313"/>
                <a:gd name="connsiteX0" fmla="*/ 2183 w 85353"/>
                <a:gd name="connsiteY0" fmla="*/ 0 h 220286"/>
                <a:gd name="connsiteX1" fmla="*/ 85353 w 85353"/>
                <a:gd name="connsiteY1" fmla="*/ 0 h 220286"/>
                <a:gd name="connsiteX2" fmla="*/ 83575 w 85353"/>
                <a:gd name="connsiteY2" fmla="*/ 213788 h 220286"/>
                <a:gd name="connsiteX3" fmla="*/ 0 w 85353"/>
                <a:gd name="connsiteY3" fmla="*/ 213788 h 220286"/>
                <a:gd name="connsiteX4" fmla="*/ 2183 w 85353"/>
                <a:gd name="connsiteY4" fmla="*/ 0 h 220286"/>
                <a:gd name="connsiteX0" fmla="*/ 445 w 83615"/>
                <a:gd name="connsiteY0" fmla="*/ 0 h 221843"/>
                <a:gd name="connsiteX1" fmla="*/ 83615 w 83615"/>
                <a:gd name="connsiteY1" fmla="*/ 0 h 221843"/>
                <a:gd name="connsiteX2" fmla="*/ 81837 w 83615"/>
                <a:gd name="connsiteY2" fmla="*/ 213788 h 221843"/>
                <a:gd name="connsiteX3" fmla="*/ 0 w 83615"/>
                <a:gd name="connsiteY3" fmla="*/ 216646 h 221843"/>
                <a:gd name="connsiteX4" fmla="*/ 445 w 83615"/>
                <a:gd name="connsiteY4" fmla="*/ 0 h 221843"/>
                <a:gd name="connsiteX0" fmla="*/ 445 w 83615"/>
                <a:gd name="connsiteY0" fmla="*/ 0 h 220014"/>
                <a:gd name="connsiteX1" fmla="*/ 83615 w 83615"/>
                <a:gd name="connsiteY1" fmla="*/ 0 h 220014"/>
                <a:gd name="connsiteX2" fmla="*/ 81837 w 83615"/>
                <a:gd name="connsiteY2" fmla="*/ 213788 h 220014"/>
                <a:gd name="connsiteX3" fmla="*/ 0 w 83615"/>
                <a:gd name="connsiteY3" fmla="*/ 216646 h 220014"/>
                <a:gd name="connsiteX4" fmla="*/ 445 w 83615"/>
                <a:gd name="connsiteY4" fmla="*/ 0 h 220014"/>
                <a:gd name="connsiteX0" fmla="*/ 168 w 83338"/>
                <a:gd name="connsiteY0" fmla="*/ 0 h 215324"/>
                <a:gd name="connsiteX1" fmla="*/ 83338 w 83338"/>
                <a:gd name="connsiteY1" fmla="*/ 0 h 215324"/>
                <a:gd name="connsiteX2" fmla="*/ 81560 w 83338"/>
                <a:gd name="connsiteY2" fmla="*/ 213788 h 215324"/>
                <a:gd name="connsiteX3" fmla="*/ 634 w 83338"/>
                <a:gd name="connsiteY3" fmla="*/ 185404 h 215324"/>
                <a:gd name="connsiteX4" fmla="*/ 168 w 83338"/>
                <a:gd name="connsiteY4" fmla="*/ 0 h 215324"/>
                <a:gd name="connsiteX0" fmla="*/ 202 w 83372"/>
                <a:gd name="connsiteY0" fmla="*/ 0 h 225297"/>
                <a:gd name="connsiteX1" fmla="*/ 83372 w 83372"/>
                <a:gd name="connsiteY1" fmla="*/ 0 h 225297"/>
                <a:gd name="connsiteX2" fmla="*/ 81594 w 83372"/>
                <a:gd name="connsiteY2" fmla="*/ 213788 h 225297"/>
                <a:gd name="connsiteX3" fmla="*/ 271 w 83372"/>
                <a:gd name="connsiteY3" fmla="*/ 224038 h 225297"/>
                <a:gd name="connsiteX4" fmla="*/ 202 w 83372"/>
                <a:gd name="connsiteY4" fmla="*/ 0 h 225297"/>
                <a:gd name="connsiteX0" fmla="*/ 90 w 83260"/>
                <a:gd name="connsiteY0" fmla="*/ 0 h 219236"/>
                <a:gd name="connsiteX1" fmla="*/ 83260 w 83260"/>
                <a:gd name="connsiteY1" fmla="*/ 0 h 219236"/>
                <a:gd name="connsiteX2" fmla="*/ 81482 w 83260"/>
                <a:gd name="connsiteY2" fmla="*/ 213788 h 219236"/>
                <a:gd name="connsiteX3" fmla="*/ 2609 w 83260"/>
                <a:gd name="connsiteY3" fmla="*/ 214971 h 219236"/>
                <a:gd name="connsiteX4" fmla="*/ 90 w 83260"/>
                <a:gd name="connsiteY4" fmla="*/ 0 h 219236"/>
                <a:gd name="connsiteX0" fmla="*/ 75 w 83245"/>
                <a:gd name="connsiteY0" fmla="*/ 0 h 215263"/>
                <a:gd name="connsiteX1" fmla="*/ 83245 w 83245"/>
                <a:gd name="connsiteY1" fmla="*/ 0 h 215263"/>
                <a:gd name="connsiteX2" fmla="*/ 81467 w 83245"/>
                <a:gd name="connsiteY2" fmla="*/ 213788 h 215263"/>
                <a:gd name="connsiteX3" fmla="*/ 3505 w 83245"/>
                <a:gd name="connsiteY3" fmla="*/ 183729 h 215263"/>
                <a:gd name="connsiteX4" fmla="*/ 75 w 83245"/>
                <a:gd name="connsiteY4" fmla="*/ 0 h 215263"/>
                <a:gd name="connsiteX0" fmla="*/ 35 w 83205"/>
                <a:gd name="connsiteY0" fmla="*/ 0 h 217090"/>
                <a:gd name="connsiteX1" fmla="*/ 83205 w 83205"/>
                <a:gd name="connsiteY1" fmla="*/ 0 h 217090"/>
                <a:gd name="connsiteX2" fmla="*/ 81427 w 83205"/>
                <a:gd name="connsiteY2" fmla="*/ 213788 h 217090"/>
                <a:gd name="connsiteX3" fmla="*/ 9707 w 83205"/>
                <a:gd name="connsiteY3" fmla="*/ 207084 h 217090"/>
                <a:gd name="connsiteX4" fmla="*/ 35 w 83205"/>
                <a:gd name="connsiteY4" fmla="*/ 0 h 217090"/>
                <a:gd name="connsiteX0" fmla="*/ 30 w 83200"/>
                <a:gd name="connsiteY0" fmla="*/ 0 h 215554"/>
                <a:gd name="connsiteX1" fmla="*/ 83200 w 83200"/>
                <a:gd name="connsiteY1" fmla="*/ 0 h 215554"/>
                <a:gd name="connsiteX2" fmla="*/ 81422 w 83200"/>
                <a:gd name="connsiteY2" fmla="*/ 213788 h 215554"/>
                <a:gd name="connsiteX3" fmla="*/ 11638 w 83200"/>
                <a:gd name="connsiteY3" fmla="*/ 190624 h 215554"/>
                <a:gd name="connsiteX4" fmla="*/ 30 w 83200"/>
                <a:gd name="connsiteY4" fmla="*/ 0 h 215554"/>
                <a:gd name="connsiteX0" fmla="*/ 62 w 83232"/>
                <a:gd name="connsiteY0" fmla="*/ 0 h 216064"/>
                <a:gd name="connsiteX1" fmla="*/ 83232 w 83232"/>
                <a:gd name="connsiteY1" fmla="*/ 0 h 216064"/>
                <a:gd name="connsiteX2" fmla="*/ 81454 w 83232"/>
                <a:gd name="connsiteY2" fmla="*/ 213788 h 216064"/>
                <a:gd name="connsiteX3" fmla="*/ 4518 w 83232"/>
                <a:gd name="connsiteY3" fmla="*/ 198511 h 216064"/>
                <a:gd name="connsiteX4" fmla="*/ 62 w 83232"/>
                <a:gd name="connsiteY4" fmla="*/ 0 h 216064"/>
                <a:gd name="connsiteX0" fmla="*/ 62 w 83232"/>
                <a:gd name="connsiteY0" fmla="*/ 0 h 216064"/>
                <a:gd name="connsiteX1" fmla="*/ 83232 w 83232"/>
                <a:gd name="connsiteY1" fmla="*/ 0 h 216064"/>
                <a:gd name="connsiteX2" fmla="*/ 81454 w 83232"/>
                <a:gd name="connsiteY2" fmla="*/ 213788 h 216064"/>
                <a:gd name="connsiteX3" fmla="*/ 4518 w 83232"/>
                <a:gd name="connsiteY3" fmla="*/ 198511 h 216064"/>
                <a:gd name="connsiteX4" fmla="*/ 62 w 83232"/>
                <a:gd name="connsiteY4" fmla="*/ 0 h 216064"/>
                <a:gd name="connsiteX0" fmla="*/ 62 w 85710"/>
                <a:gd name="connsiteY0" fmla="*/ 0 h 210517"/>
                <a:gd name="connsiteX1" fmla="*/ 83232 w 85710"/>
                <a:gd name="connsiteY1" fmla="*/ 0 h 210517"/>
                <a:gd name="connsiteX2" fmla="*/ 85644 w 85710"/>
                <a:gd name="connsiteY2" fmla="*/ 207577 h 210517"/>
                <a:gd name="connsiteX3" fmla="*/ 4518 w 85710"/>
                <a:gd name="connsiteY3" fmla="*/ 198511 h 210517"/>
                <a:gd name="connsiteX4" fmla="*/ 62 w 85710"/>
                <a:gd name="connsiteY4" fmla="*/ 0 h 210517"/>
                <a:gd name="connsiteX0" fmla="*/ 62 w 85710"/>
                <a:gd name="connsiteY0" fmla="*/ 0 h 207577"/>
                <a:gd name="connsiteX1" fmla="*/ 83232 w 85710"/>
                <a:gd name="connsiteY1" fmla="*/ 0 h 207577"/>
                <a:gd name="connsiteX2" fmla="*/ 85644 w 85710"/>
                <a:gd name="connsiteY2" fmla="*/ 207577 h 207577"/>
                <a:gd name="connsiteX3" fmla="*/ 4518 w 85710"/>
                <a:gd name="connsiteY3" fmla="*/ 198511 h 207577"/>
                <a:gd name="connsiteX4" fmla="*/ 62 w 85710"/>
                <a:gd name="connsiteY4" fmla="*/ 0 h 207577"/>
                <a:gd name="connsiteX0" fmla="*/ 62 w 85206"/>
                <a:gd name="connsiteY0" fmla="*/ 0 h 200370"/>
                <a:gd name="connsiteX1" fmla="*/ 83232 w 85206"/>
                <a:gd name="connsiteY1" fmla="*/ 0 h 200370"/>
                <a:gd name="connsiteX2" fmla="*/ 85130 w 85206"/>
                <a:gd name="connsiteY2" fmla="*/ 200185 h 200370"/>
                <a:gd name="connsiteX3" fmla="*/ 4518 w 85206"/>
                <a:gd name="connsiteY3" fmla="*/ 198511 h 200370"/>
                <a:gd name="connsiteX4" fmla="*/ 62 w 85206"/>
                <a:gd name="connsiteY4" fmla="*/ 0 h 200370"/>
                <a:gd name="connsiteX0" fmla="*/ 53 w 85197"/>
                <a:gd name="connsiteY0" fmla="*/ 0 h 200185"/>
                <a:gd name="connsiteX1" fmla="*/ 83223 w 85197"/>
                <a:gd name="connsiteY1" fmla="*/ 0 h 200185"/>
                <a:gd name="connsiteX2" fmla="*/ 85121 w 85197"/>
                <a:gd name="connsiteY2" fmla="*/ 200185 h 200185"/>
                <a:gd name="connsiteX3" fmla="*/ 5733 w 85197"/>
                <a:gd name="connsiteY3" fmla="*/ 193977 h 200185"/>
                <a:gd name="connsiteX4" fmla="*/ 53 w 85197"/>
                <a:gd name="connsiteY4" fmla="*/ 0 h 200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7" h="200185">
                  <a:moveTo>
                    <a:pt x="53" y="0"/>
                  </a:moveTo>
                  <a:lnTo>
                    <a:pt x="83223" y="0"/>
                  </a:lnTo>
                  <a:cubicBezTo>
                    <a:pt x="82630" y="68805"/>
                    <a:pt x="85714" y="131380"/>
                    <a:pt x="85121" y="200185"/>
                  </a:cubicBezTo>
                  <a:cubicBezTo>
                    <a:pt x="35567" y="198982"/>
                    <a:pt x="32722" y="197719"/>
                    <a:pt x="5733" y="193977"/>
                  </a:cubicBezTo>
                  <a:cubicBezTo>
                    <a:pt x="6461" y="125992"/>
                    <a:pt x="-675" y="67985"/>
                    <a:pt x="53"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1" name="Rectangle 29"/>
            <p:cNvSpPr/>
            <p:nvPr/>
          </p:nvSpPr>
          <p:spPr>
            <a:xfrm rot="16200000">
              <a:off x="4307484" y="3530067"/>
              <a:ext cx="40781" cy="115518"/>
            </a:xfrm>
            <a:custGeom>
              <a:avLst/>
              <a:gdLst>
                <a:gd name="connsiteX0" fmla="*/ 0 w 85628"/>
                <a:gd name="connsiteY0" fmla="*/ 0 h 914400"/>
                <a:gd name="connsiteX1" fmla="*/ 85628 w 85628"/>
                <a:gd name="connsiteY1" fmla="*/ 0 h 914400"/>
                <a:gd name="connsiteX2" fmla="*/ 85628 w 85628"/>
                <a:gd name="connsiteY2" fmla="*/ 914400 h 914400"/>
                <a:gd name="connsiteX3" fmla="*/ 0 w 85628"/>
                <a:gd name="connsiteY3" fmla="*/ 914400 h 914400"/>
                <a:gd name="connsiteX4" fmla="*/ 0 w 85628"/>
                <a:gd name="connsiteY4" fmla="*/ 0 h 914400"/>
                <a:gd name="connsiteX0" fmla="*/ 2183 w 87811"/>
                <a:gd name="connsiteY0" fmla="*/ 0 h 914400"/>
                <a:gd name="connsiteX1" fmla="*/ 87811 w 87811"/>
                <a:gd name="connsiteY1" fmla="*/ 0 h 914400"/>
                <a:gd name="connsiteX2" fmla="*/ 87811 w 87811"/>
                <a:gd name="connsiteY2" fmla="*/ 914400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914400"/>
                <a:gd name="connsiteX1" fmla="*/ 87811 w 87811"/>
                <a:gd name="connsiteY1" fmla="*/ 0 h 914400"/>
                <a:gd name="connsiteX2" fmla="*/ 86033 w 87811"/>
                <a:gd name="connsiteY2" fmla="*/ 206414 h 914400"/>
                <a:gd name="connsiteX3" fmla="*/ 87811 w 87811"/>
                <a:gd name="connsiteY3" fmla="*/ 914400 h 914400"/>
                <a:gd name="connsiteX4" fmla="*/ 2183 w 87811"/>
                <a:gd name="connsiteY4" fmla="*/ 914400 h 914400"/>
                <a:gd name="connsiteX5" fmla="*/ 0 w 87811"/>
                <a:gd name="connsiteY5" fmla="*/ 203956 h 914400"/>
                <a:gd name="connsiteX6" fmla="*/ 2183 w 87811"/>
                <a:gd name="connsiteY6" fmla="*/ 0 h 914400"/>
                <a:gd name="connsiteX0" fmla="*/ 2183 w 87811"/>
                <a:gd name="connsiteY0" fmla="*/ 0 h 914400"/>
                <a:gd name="connsiteX1" fmla="*/ 87811 w 87811"/>
                <a:gd name="connsiteY1" fmla="*/ 0 h 914400"/>
                <a:gd name="connsiteX2" fmla="*/ 86033 w 87811"/>
                <a:gd name="connsiteY2" fmla="*/ 206414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230860"/>
                <a:gd name="connsiteX1" fmla="*/ 87811 w 87811"/>
                <a:gd name="connsiteY1" fmla="*/ 0 h 230860"/>
                <a:gd name="connsiteX2" fmla="*/ 86033 w 87811"/>
                <a:gd name="connsiteY2" fmla="*/ 206414 h 230860"/>
                <a:gd name="connsiteX3" fmla="*/ 0 w 87811"/>
                <a:gd name="connsiteY3" fmla="*/ 203956 h 230860"/>
                <a:gd name="connsiteX4" fmla="*/ 2183 w 87811"/>
                <a:gd name="connsiteY4" fmla="*/ 0 h 230860"/>
                <a:gd name="connsiteX0" fmla="*/ 2183 w 87811"/>
                <a:gd name="connsiteY0" fmla="*/ 0 h 219944"/>
                <a:gd name="connsiteX1" fmla="*/ 87811 w 87811"/>
                <a:gd name="connsiteY1" fmla="*/ 0 h 219944"/>
                <a:gd name="connsiteX2" fmla="*/ 86033 w 87811"/>
                <a:gd name="connsiteY2" fmla="*/ 206414 h 219944"/>
                <a:gd name="connsiteX3" fmla="*/ 0 w 87811"/>
                <a:gd name="connsiteY3" fmla="*/ 203956 h 219944"/>
                <a:gd name="connsiteX4" fmla="*/ 2183 w 87811"/>
                <a:gd name="connsiteY4" fmla="*/ 0 h 219944"/>
                <a:gd name="connsiteX0" fmla="*/ 2183 w 87811"/>
                <a:gd name="connsiteY0" fmla="*/ 0 h 206707"/>
                <a:gd name="connsiteX1" fmla="*/ 87811 w 87811"/>
                <a:gd name="connsiteY1" fmla="*/ 0 h 206707"/>
                <a:gd name="connsiteX2" fmla="*/ 86033 w 87811"/>
                <a:gd name="connsiteY2" fmla="*/ 206414 h 206707"/>
                <a:gd name="connsiteX3" fmla="*/ 0 w 87811"/>
                <a:gd name="connsiteY3" fmla="*/ 203956 h 206707"/>
                <a:gd name="connsiteX4" fmla="*/ 2183 w 87811"/>
                <a:gd name="connsiteY4" fmla="*/ 0 h 206707"/>
                <a:gd name="connsiteX0" fmla="*/ 2183 w 87811"/>
                <a:gd name="connsiteY0" fmla="*/ 0 h 213788"/>
                <a:gd name="connsiteX1" fmla="*/ 87811 w 87811"/>
                <a:gd name="connsiteY1" fmla="*/ 0 h 213788"/>
                <a:gd name="connsiteX2" fmla="*/ 86033 w 87811"/>
                <a:gd name="connsiteY2" fmla="*/ 206414 h 213788"/>
                <a:gd name="connsiteX3" fmla="*/ 0 w 87811"/>
                <a:gd name="connsiteY3" fmla="*/ 213788 h 213788"/>
                <a:gd name="connsiteX4" fmla="*/ 2183 w 87811"/>
                <a:gd name="connsiteY4" fmla="*/ 0 h 213788"/>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6246"/>
                <a:gd name="connsiteX1" fmla="*/ 85353 w 85353"/>
                <a:gd name="connsiteY1" fmla="*/ 0 h 216246"/>
                <a:gd name="connsiteX2" fmla="*/ 83575 w 85353"/>
                <a:gd name="connsiteY2" fmla="*/ 216246 h 216246"/>
                <a:gd name="connsiteX3" fmla="*/ 0 w 85353"/>
                <a:gd name="connsiteY3" fmla="*/ 213788 h 216246"/>
                <a:gd name="connsiteX4" fmla="*/ 2183 w 85353"/>
                <a:gd name="connsiteY4" fmla="*/ 0 h 216246"/>
                <a:gd name="connsiteX0" fmla="*/ 2183 w 85353"/>
                <a:gd name="connsiteY0" fmla="*/ 0 h 213788"/>
                <a:gd name="connsiteX1" fmla="*/ 85353 w 85353"/>
                <a:gd name="connsiteY1" fmla="*/ 0 h 213788"/>
                <a:gd name="connsiteX2" fmla="*/ 83575 w 85353"/>
                <a:gd name="connsiteY2" fmla="*/ 213788 h 213788"/>
                <a:gd name="connsiteX3" fmla="*/ 0 w 85353"/>
                <a:gd name="connsiteY3" fmla="*/ 213788 h 213788"/>
                <a:gd name="connsiteX4" fmla="*/ 2183 w 85353"/>
                <a:gd name="connsiteY4" fmla="*/ 0 h 213788"/>
                <a:gd name="connsiteX0" fmla="*/ 2183 w 85353"/>
                <a:gd name="connsiteY0" fmla="*/ 0 h 216444"/>
                <a:gd name="connsiteX1" fmla="*/ 85353 w 85353"/>
                <a:gd name="connsiteY1" fmla="*/ 0 h 216444"/>
                <a:gd name="connsiteX2" fmla="*/ 83575 w 85353"/>
                <a:gd name="connsiteY2" fmla="*/ 213788 h 216444"/>
                <a:gd name="connsiteX3" fmla="*/ 0 w 85353"/>
                <a:gd name="connsiteY3" fmla="*/ 213788 h 216444"/>
                <a:gd name="connsiteX4" fmla="*/ 2183 w 85353"/>
                <a:gd name="connsiteY4" fmla="*/ 0 h 216444"/>
                <a:gd name="connsiteX0" fmla="*/ 2183 w 85353"/>
                <a:gd name="connsiteY0" fmla="*/ 0 h 213788"/>
                <a:gd name="connsiteX1" fmla="*/ 85353 w 85353"/>
                <a:gd name="connsiteY1" fmla="*/ 0 h 213788"/>
                <a:gd name="connsiteX2" fmla="*/ 83575 w 85353"/>
                <a:gd name="connsiteY2" fmla="*/ 213788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07162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07162 h 213788"/>
                <a:gd name="connsiteX3" fmla="*/ 0 w 85353"/>
                <a:gd name="connsiteY3" fmla="*/ 213788 h 213788"/>
                <a:gd name="connsiteX4" fmla="*/ 2183 w 85353"/>
                <a:gd name="connsiteY4" fmla="*/ 0 h 213788"/>
                <a:gd name="connsiteX0" fmla="*/ 5910 w 89080"/>
                <a:gd name="connsiteY0" fmla="*/ 0 h 208396"/>
                <a:gd name="connsiteX1" fmla="*/ 89080 w 89080"/>
                <a:gd name="connsiteY1" fmla="*/ 0 h 208396"/>
                <a:gd name="connsiteX2" fmla="*/ 87302 w 89080"/>
                <a:gd name="connsiteY2" fmla="*/ 207162 h 208396"/>
                <a:gd name="connsiteX3" fmla="*/ 0 w 89080"/>
                <a:gd name="connsiteY3" fmla="*/ 207162 h 208396"/>
                <a:gd name="connsiteX4" fmla="*/ 5910 w 89080"/>
                <a:gd name="connsiteY4" fmla="*/ 0 h 208396"/>
                <a:gd name="connsiteX0" fmla="*/ 57 w 83227"/>
                <a:gd name="connsiteY0" fmla="*/ 0 h 208396"/>
                <a:gd name="connsiteX1" fmla="*/ 83227 w 83227"/>
                <a:gd name="connsiteY1" fmla="*/ 0 h 208396"/>
                <a:gd name="connsiteX2" fmla="*/ 81449 w 83227"/>
                <a:gd name="connsiteY2" fmla="*/ 207162 h 208396"/>
                <a:gd name="connsiteX3" fmla="*/ 5328 w 83227"/>
                <a:gd name="connsiteY3" fmla="*/ 207165 h 208396"/>
                <a:gd name="connsiteX4" fmla="*/ 57 w 83227"/>
                <a:gd name="connsiteY4" fmla="*/ 0 h 208396"/>
                <a:gd name="connsiteX0" fmla="*/ 2183 w 85353"/>
                <a:gd name="connsiteY0" fmla="*/ 0 h 208396"/>
                <a:gd name="connsiteX1" fmla="*/ 85353 w 85353"/>
                <a:gd name="connsiteY1" fmla="*/ 0 h 208396"/>
                <a:gd name="connsiteX2" fmla="*/ 83575 w 85353"/>
                <a:gd name="connsiteY2" fmla="*/ 207162 h 208396"/>
                <a:gd name="connsiteX3" fmla="*/ 0 w 85353"/>
                <a:gd name="connsiteY3" fmla="*/ 207165 h 208396"/>
                <a:gd name="connsiteX4" fmla="*/ 2183 w 85353"/>
                <a:gd name="connsiteY4" fmla="*/ 0 h 208396"/>
                <a:gd name="connsiteX0" fmla="*/ 2183 w 85353"/>
                <a:gd name="connsiteY0" fmla="*/ 0 h 207852"/>
                <a:gd name="connsiteX1" fmla="*/ 85353 w 85353"/>
                <a:gd name="connsiteY1" fmla="*/ 0 h 207852"/>
                <a:gd name="connsiteX2" fmla="*/ 83575 w 85353"/>
                <a:gd name="connsiteY2" fmla="*/ 207162 h 207852"/>
                <a:gd name="connsiteX3" fmla="*/ 0 w 85353"/>
                <a:gd name="connsiteY3" fmla="*/ 200539 h 207852"/>
                <a:gd name="connsiteX4" fmla="*/ 2183 w 85353"/>
                <a:gd name="connsiteY4" fmla="*/ 0 h 207852"/>
                <a:gd name="connsiteX0" fmla="*/ 2183 w 85353"/>
                <a:gd name="connsiteY0" fmla="*/ 0 h 208396"/>
                <a:gd name="connsiteX1" fmla="*/ 85353 w 85353"/>
                <a:gd name="connsiteY1" fmla="*/ 0 h 208396"/>
                <a:gd name="connsiteX2" fmla="*/ 83575 w 85353"/>
                <a:gd name="connsiteY2" fmla="*/ 207162 h 208396"/>
                <a:gd name="connsiteX3" fmla="*/ 0 w 85353"/>
                <a:gd name="connsiteY3" fmla="*/ 207165 h 208396"/>
                <a:gd name="connsiteX4" fmla="*/ 2183 w 85353"/>
                <a:gd name="connsiteY4" fmla="*/ 0 h 208396"/>
                <a:gd name="connsiteX0" fmla="*/ 2183 w 85353"/>
                <a:gd name="connsiteY0" fmla="*/ 0 h 208396"/>
                <a:gd name="connsiteX1" fmla="*/ 85353 w 85353"/>
                <a:gd name="connsiteY1" fmla="*/ 0 h 208396"/>
                <a:gd name="connsiteX2" fmla="*/ 83575 w 85353"/>
                <a:gd name="connsiteY2" fmla="*/ 207162 h 208396"/>
                <a:gd name="connsiteX3" fmla="*/ 0 w 85353"/>
                <a:gd name="connsiteY3" fmla="*/ 207165 h 208396"/>
                <a:gd name="connsiteX4" fmla="*/ 2183 w 85353"/>
                <a:gd name="connsiteY4" fmla="*/ 0 h 208396"/>
                <a:gd name="connsiteX0" fmla="*/ 5132 w 88302"/>
                <a:gd name="connsiteY0" fmla="*/ 0 h 217645"/>
                <a:gd name="connsiteX1" fmla="*/ 88302 w 88302"/>
                <a:gd name="connsiteY1" fmla="*/ 0 h 217645"/>
                <a:gd name="connsiteX2" fmla="*/ 86524 w 88302"/>
                <a:gd name="connsiteY2" fmla="*/ 207162 h 217645"/>
                <a:gd name="connsiteX3" fmla="*/ 0 w 88302"/>
                <a:gd name="connsiteY3" fmla="*/ 217645 h 217645"/>
                <a:gd name="connsiteX4" fmla="*/ 5132 w 88302"/>
                <a:gd name="connsiteY4" fmla="*/ 0 h 217645"/>
                <a:gd name="connsiteX0" fmla="*/ 2184 w 85354"/>
                <a:gd name="connsiteY0" fmla="*/ 0 h 217645"/>
                <a:gd name="connsiteX1" fmla="*/ 85354 w 85354"/>
                <a:gd name="connsiteY1" fmla="*/ 0 h 217645"/>
                <a:gd name="connsiteX2" fmla="*/ 83576 w 85354"/>
                <a:gd name="connsiteY2" fmla="*/ 207162 h 217645"/>
                <a:gd name="connsiteX3" fmla="*/ 0 w 85354"/>
                <a:gd name="connsiteY3" fmla="*/ 217645 h 217645"/>
                <a:gd name="connsiteX4" fmla="*/ 2184 w 85354"/>
                <a:gd name="connsiteY4" fmla="*/ 0 h 217645"/>
                <a:gd name="connsiteX0" fmla="*/ 2184 w 85354"/>
                <a:gd name="connsiteY0" fmla="*/ 0 h 209785"/>
                <a:gd name="connsiteX1" fmla="*/ 85354 w 85354"/>
                <a:gd name="connsiteY1" fmla="*/ 0 h 209785"/>
                <a:gd name="connsiteX2" fmla="*/ 83576 w 85354"/>
                <a:gd name="connsiteY2" fmla="*/ 207162 h 209785"/>
                <a:gd name="connsiteX3" fmla="*/ 0 w 85354"/>
                <a:gd name="connsiteY3" fmla="*/ 209785 h 209785"/>
                <a:gd name="connsiteX4" fmla="*/ 2184 w 85354"/>
                <a:gd name="connsiteY4" fmla="*/ 0 h 209785"/>
                <a:gd name="connsiteX0" fmla="*/ 149 w 83319"/>
                <a:gd name="connsiteY0" fmla="*/ 0 h 209785"/>
                <a:gd name="connsiteX1" fmla="*/ 83319 w 83319"/>
                <a:gd name="connsiteY1" fmla="*/ 0 h 209785"/>
                <a:gd name="connsiteX2" fmla="*/ 81541 w 83319"/>
                <a:gd name="connsiteY2" fmla="*/ 207162 h 209785"/>
                <a:gd name="connsiteX3" fmla="*/ 913 w 83319"/>
                <a:gd name="connsiteY3" fmla="*/ 209785 h 209785"/>
                <a:gd name="connsiteX4" fmla="*/ 149 w 83319"/>
                <a:gd name="connsiteY4" fmla="*/ 0 h 20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19" h="209785">
                  <a:moveTo>
                    <a:pt x="149" y="0"/>
                  </a:moveTo>
                  <a:lnTo>
                    <a:pt x="83319" y="0"/>
                  </a:lnTo>
                  <a:cubicBezTo>
                    <a:pt x="82726" y="68805"/>
                    <a:pt x="82134" y="138357"/>
                    <a:pt x="81541" y="207162"/>
                  </a:cubicBezTo>
                  <a:cubicBezTo>
                    <a:pt x="42405" y="210909"/>
                    <a:pt x="32094" y="207316"/>
                    <a:pt x="913" y="209785"/>
                  </a:cubicBezTo>
                  <a:cubicBezTo>
                    <a:pt x="1641" y="141800"/>
                    <a:pt x="-579" y="67985"/>
                    <a:pt x="149"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Freeform 31"/>
            <p:cNvSpPr/>
            <p:nvPr/>
          </p:nvSpPr>
          <p:spPr>
            <a:xfrm>
              <a:off x="4434194" y="3409213"/>
              <a:ext cx="370479" cy="535867"/>
            </a:xfrm>
            <a:custGeom>
              <a:avLst/>
              <a:gdLst>
                <a:gd name="connsiteX0" fmla="*/ 501650 w 672804"/>
                <a:gd name="connsiteY0" fmla="*/ 844602 h 973154"/>
                <a:gd name="connsiteX1" fmla="*/ 170410 w 672804"/>
                <a:gd name="connsiteY1" fmla="*/ 873581 h 973154"/>
                <a:gd name="connsiteX2" fmla="*/ 172982 w 672804"/>
                <a:gd name="connsiteY2" fmla="*/ 902978 h 973154"/>
                <a:gd name="connsiteX3" fmla="*/ 504221 w 672804"/>
                <a:gd name="connsiteY3" fmla="*/ 873998 h 973154"/>
                <a:gd name="connsiteX4" fmla="*/ 506562 w 672804"/>
                <a:gd name="connsiteY4" fmla="*/ 724156 h 973154"/>
                <a:gd name="connsiteX5" fmla="*/ 175322 w 672804"/>
                <a:gd name="connsiteY5" fmla="*/ 753135 h 973154"/>
                <a:gd name="connsiteX6" fmla="*/ 177894 w 672804"/>
                <a:gd name="connsiteY6" fmla="*/ 782532 h 973154"/>
                <a:gd name="connsiteX7" fmla="*/ 509133 w 672804"/>
                <a:gd name="connsiteY7" fmla="*/ 753552 h 973154"/>
                <a:gd name="connsiteX8" fmla="*/ 336402 w 672804"/>
                <a:gd name="connsiteY8" fmla="*/ 0 h 973154"/>
                <a:gd name="connsiteX9" fmla="*/ 672804 w 672804"/>
                <a:gd name="connsiteY9" fmla="*/ 336402 h 973154"/>
                <a:gd name="connsiteX10" fmla="*/ 524488 w 672804"/>
                <a:gd name="connsiteY10" fmla="*/ 615352 h 973154"/>
                <a:gd name="connsiteX11" fmla="*/ 517305 w 672804"/>
                <a:gd name="connsiteY11" fmla="*/ 619251 h 973154"/>
                <a:gd name="connsiteX12" fmla="*/ 517305 w 672804"/>
                <a:gd name="connsiteY12" fmla="*/ 657079 h 973154"/>
                <a:gd name="connsiteX13" fmla="*/ 552958 w 672804"/>
                <a:gd name="connsiteY13" fmla="*/ 654050 h 973154"/>
                <a:gd name="connsiteX14" fmla="*/ 567281 w 672804"/>
                <a:gd name="connsiteY14" fmla="*/ 793557 h 973154"/>
                <a:gd name="connsiteX15" fmla="*/ 541958 w 672804"/>
                <a:gd name="connsiteY15" fmla="*/ 936266 h 973154"/>
                <a:gd name="connsiteX16" fmla="*/ 134500 w 672804"/>
                <a:gd name="connsiteY16" fmla="*/ 973154 h 973154"/>
                <a:gd name="connsiteX17" fmla="*/ 129003 w 672804"/>
                <a:gd name="connsiteY17" fmla="*/ 830569 h 973154"/>
                <a:gd name="connsiteX18" fmla="*/ 126136 w 672804"/>
                <a:gd name="connsiteY18" fmla="*/ 690309 h 973154"/>
                <a:gd name="connsiteX19" fmla="*/ 163673 w 672804"/>
                <a:gd name="connsiteY19" fmla="*/ 687120 h 973154"/>
                <a:gd name="connsiteX20" fmla="*/ 163673 w 672804"/>
                <a:gd name="connsiteY20" fmla="*/ 623687 h 973154"/>
                <a:gd name="connsiteX21" fmla="*/ 148316 w 672804"/>
                <a:gd name="connsiteY21" fmla="*/ 615352 h 973154"/>
                <a:gd name="connsiteX22" fmla="*/ 0 w 672804"/>
                <a:gd name="connsiteY22" fmla="*/ 336402 h 973154"/>
                <a:gd name="connsiteX23" fmla="*/ 336402 w 672804"/>
                <a:gd name="connsiteY23" fmla="*/ 0 h 97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2804" h="973154">
                  <a:moveTo>
                    <a:pt x="501650" y="844602"/>
                  </a:moveTo>
                  <a:lnTo>
                    <a:pt x="170410" y="873581"/>
                  </a:lnTo>
                  <a:lnTo>
                    <a:pt x="172982" y="902978"/>
                  </a:lnTo>
                  <a:lnTo>
                    <a:pt x="504221" y="873998"/>
                  </a:lnTo>
                  <a:close/>
                  <a:moveTo>
                    <a:pt x="506562" y="724156"/>
                  </a:moveTo>
                  <a:lnTo>
                    <a:pt x="175322" y="753135"/>
                  </a:lnTo>
                  <a:lnTo>
                    <a:pt x="177894" y="782532"/>
                  </a:lnTo>
                  <a:lnTo>
                    <a:pt x="509133" y="753552"/>
                  </a:lnTo>
                  <a:close/>
                  <a:moveTo>
                    <a:pt x="336402" y="0"/>
                  </a:moveTo>
                  <a:cubicBezTo>
                    <a:pt x="522192" y="0"/>
                    <a:pt x="672804" y="150612"/>
                    <a:pt x="672804" y="336402"/>
                  </a:cubicBezTo>
                  <a:cubicBezTo>
                    <a:pt x="672804" y="452521"/>
                    <a:pt x="613971" y="554898"/>
                    <a:pt x="524488" y="615352"/>
                  </a:cubicBezTo>
                  <a:lnTo>
                    <a:pt x="517305" y="619251"/>
                  </a:lnTo>
                  <a:lnTo>
                    <a:pt x="517305" y="657079"/>
                  </a:lnTo>
                  <a:lnTo>
                    <a:pt x="552958" y="654050"/>
                  </a:lnTo>
                  <a:cubicBezTo>
                    <a:pt x="587228" y="683347"/>
                    <a:pt x="611665" y="754428"/>
                    <a:pt x="567281" y="793557"/>
                  </a:cubicBezTo>
                  <a:cubicBezTo>
                    <a:pt x="607999" y="843586"/>
                    <a:pt x="594645" y="925571"/>
                    <a:pt x="541958" y="936266"/>
                  </a:cubicBezTo>
                  <a:lnTo>
                    <a:pt x="134500" y="973154"/>
                  </a:lnTo>
                  <a:cubicBezTo>
                    <a:pt x="103990" y="937916"/>
                    <a:pt x="83314" y="863347"/>
                    <a:pt x="129003" y="830569"/>
                  </a:cubicBezTo>
                  <a:cubicBezTo>
                    <a:pt x="88719" y="788732"/>
                    <a:pt x="104972" y="729688"/>
                    <a:pt x="126136" y="690309"/>
                  </a:cubicBezTo>
                  <a:lnTo>
                    <a:pt x="163673" y="687120"/>
                  </a:lnTo>
                  <a:lnTo>
                    <a:pt x="163673" y="623687"/>
                  </a:lnTo>
                  <a:lnTo>
                    <a:pt x="148316" y="615352"/>
                  </a:lnTo>
                  <a:cubicBezTo>
                    <a:pt x="58833" y="554898"/>
                    <a:pt x="0" y="452521"/>
                    <a:pt x="0" y="336402"/>
                  </a:cubicBezTo>
                  <a:cubicBezTo>
                    <a:pt x="0" y="150612"/>
                    <a:pt x="150612" y="0"/>
                    <a:pt x="336402"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Rectangle 40"/>
            <p:cNvSpPr/>
            <p:nvPr/>
          </p:nvSpPr>
          <p:spPr>
            <a:xfrm rot="21351274">
              <a:off x="4569059" y="3959511"/>
              <a:ext cx="110614" cy="52952"/>
            </a:xfrm>
            <a:custGeom>
              <a:avLst/>
              <a:gdLst>
                <a:gd name="connsiteX0" fmla="*/ 0 w 200879"/>
                <a:gd name="connsiteY0" fmla="*/ 0 h 96906"/>
                <a:gd name="connsiteX1" fmla="*/ 200879 w 200879"/>
                <a:gd name="connsiteY1" fmla="*/ 0 h 96906"/>
                <a:gd name="connsiteX2" fmla="*/ 200879 w 200879"/>
                <a:gd name="connsiteY2" fmla="*/ 96906 h 96906"/>
                <a:gd name="connsiteX3" fmla="*/ 0 w 200879"/>
                <a:gd name="connsiteY3" fmla="*/ 96906 h 96906"/>
                <a:gd name="connsiteX4" fmla="*/ 0 w 200879"/>
                <a:gd name="connsiteY4" fmla="*/ 0 h 96906"/>
                <a:gd name="connsiteX0" fmla="*/ 0 w 200879"/>
                <a:gd name="connsiteY0" fmla="*/ 0 h 100386"/>
                <a:gd name="connsiteX1" fmla="*/ 200879 w 200879"/>
                <a:gd name="connsiteY1" fmla="*/ 0 h 100386"/>
                <a:gd name="connsiteX2" fmla="*/ 200879 w 200879"/>
                <a:gd name="connsiteY2" fmla="*/ 96906 h 100386"/>
                <a:gd name="connsiteX3" fmla="*/ 81815 w 200879"/>
                <a:gd name="connsiteY3" fmla="*/ 100386 h 100386"/>
                <a:gd name="connsiteX4" fmla="*/ 0 w 200879"/>
                <a:gd name="connsiteY4" fmla="*/ 96906 h 100386"/>
                <a:gd name="connsiteX5" fmla="*/ 0 w 200879"/>
                <a:gd name="connsiteY5" fmla="*/ 0 h 100386"/>
                <a:gd name="connsiteX0" fmla="*/ 0 w 200879"/>
                <a:gd name="connsiteY0" fmla="*/ 0 h 100386"/>
                <a:gd name="connsiteX1" fmla="*/ 200879 w 200879"/>
                <a:gd name="connsiteY1" fmla="*/ 0 h 100386"/>
                <a:gd name="connsiteX2" fmla="*/ 200879 w 200879"/>
                <a:gd name="connsiteY2" fmla="*/ 96906 h 100386"/>
                <a:gd name="connsiteX3" fmla="*/ 81815 w 200879"/>
                <a:gd name="connsiteY3" fmla="*/ 100386 h 100386"/>
                <a:gd name="connsiteX4" fmla="*/ 0 w 200879"/>
                <a:gd name="connsiteY4" fmla="*/ 0 h 100386"/>
                <a:gd name="connsiteX0" fmla="*/ 0 w 200879"/>
                <a:gd name="connsiteY0" fmla="*/ 0 h 100386"/>
                <a:gd name="connsiteX1" fmla="*/ 200879 w 200879"/>
                <a:gd name="connsiteY1" fmla="*/ 0 h 100386"/>
                <a:gd name="connsiteX2" fmla="*/ 81815 w 200879"/>
                <a:gd name="connsiteY2" fmla="*/ 100386 h 100386"/>
                <a:gd name="connsiteX3" fmla="*/ 0 w 200879"/>
                <a:gd name="connsiteY3" fmla="*/ 0 h 100386"/>
                <a:gd name="connsiteX0" fmla="*/ 0 w 200879"/>
                <a:gd name="connsiteY0" fmla="*/ 0 h 93209"/>
                <a:gd name="connsiteX1" fmla="*/ 200879 w 200879"/>
                <a:gd name="connsiteY1" fmla="*/ 0 h 93209"/>
                <a:gd name="connsiteX2" fmla="*/ 84800 w 200879"/>
                <a:gd name="connsiteY2" fmla="*/ 93209 h 93209"/>
                <a:gd name="connsiteX3" fmla="*/ 0 w 200879"/>
                <a:gd name="connsiteY3" fmla="*/ 0 h 93209"/>
                <a:gd name="connsiteX0" fmla="*/ 0 w 200879"/>
                <a:gd name="connsiteY0" fmla="*/ 0 h 94796"/>
                <a:gd name="connsiteX1" fmla="*/ 200879 w 200879"/>
                <a:gd name="connsiteY1" fmla="*/ 0 h 94796"/>
                <a:gd name="connsiteX2" fmla="*/ 84800 w 200879"/>
                <a:gd name="connsiteY2" fmla="*/ 93209 h 94796"/>
                <a:gd name="connsiteX3" fmla="*/ 0 w 200879"/>
                <a:gd name="connsiteY3" fmla="*/ 0 h 94796"/>
                <a:gd name="connsiteX0" fmla="*/ 0 w 200879"/>
                <a:gd name="connsiteY0" fmla="*/ 0 h 95810"/>
                <a:gd name="connsiteX1" fmla="*/ 200879 w 200879"/>
                <a:gd name="connsiteY1" fmla="*/ 0 h 95810"/>
                <a:gd name="connsiteX2" fmla="*/ 84800 w 200879"/>
                <a:gd name="connsiteY2" fmla="*/ 93209 h 95810"/>
                <a:gd name="connsiteX3" fmla="*/ 0 w 200879"/>
                <a:gd name="connsiteY3" fmla="*/ 0 h 95810"/>
                <a:gd name="connsiteX0" fmla="*/ 0 w 200879"/>
                <a:gd name="connsiteY0" fmla="*/ 0 h 95810"/>
                <a:gd name="connsiteX1" fmla="*/ 200879 w 200879"/>
                <a:gd name="connsiteY1" fmla="*/ 0 h 95810"/>
                <a:gd name="connsiteX2" fmla="*/ 84800 w 200879"/>
                <a:gd name="connsiteY2" fmla="*/ 93209 h 95810"/>
                <a:gd name="connsiteX3" fmla="*/ 0 w 200879"/>
                <a:gd name="connsiteY3" fmla="*/ 0 h 95810"/>
                <a:gd name="connsiteX0" fmla="*/ 0 w 200879"/>
                <a:gd name="connsiteY0" fmla="*/ 0 h 95810"/>
                <a:gd name="connsiteX1" fmla="*/ 200879 w 200879"/>
                <a:gd name="connsiteY1" fmla="*/ 0 h 95810"/>
                <a:gd name="connsiteX2" fmla="*/ 84800 w 200879"/>
                <a:gd name="connsiteY2" fmla="*/ 93209 h 95810"/>
                <a:gd name="connsiteX3" fmla="*/ 0 w 200879"/>
                <a:gd name="connsiteY3" fmla="*/ 0 h 95810"/>
                <a:gd name="connsiteX0" fmla="*/ 0 w 200879"/>
                <a:gd name="connsiteY0" fmla="*/ 0 h 93209"/>
                <a:gd name="connsiteX1" fmla="*/ 200879 w 200879"/>
                <a:gd name="connsiteY1" fmla="*/ 0 h 93209"/>
                <a:gd name="connsiteX2" fmla="*/ 84800 w 200879"/>
                <a:gd name="connsiteY2" fmla="*/ 93209 h 93209"/>
                <a:gd name="connsiteX3" fmla="*/ 0 w 200879"/>
                <a:gd name="connsiteY3" fmla="*/ 0 h 93209"/>
                <a:gd name="connsiteX0" fmla="*/ 0 w 200879"/>
                <a:gd name="connsiteY0" fmla="*/ 0 h 95838"/>
                <a:gd name="connsiteX1" fmla="*/ 200879 w 200879"/>
                <a:gd name="connsiteY1" fmla="*/ 0 h 95838"/>
                <a:gd name="connsiteX2" fmla="*/ 87074 w 200879"/>
                <a:gd name="connsiteY2" fmla="*/ 95838 h 95838"/>
                <a:gd name="connsiteX3" fmla="*/ 0 w 200879"/>
                <a:gd name="connsiteY3" fmla="*/ 0 h 95838"/>
                <a:gd name="connsiteX0" fmla="*/ 0 w 200879"/>
                <a:gd name="connsiteY0" fmla="*/ 0 h 95838"/>
                <a:gd name="connsiteX1" fmla="*/ 200879 w 200879"/>
                <a:gd name="connsiteY1" fmla="*/ 0 h 95838"/>
                <a:gd name="connsiteX2" fmla="*/ 87074 w 200879"/>
                <a:gd name="connsiteY2" fmla="*/ 95838 h 95838"/>
                <a:gd name="connsiteX3" fmla="*/ 0 w 200879"/>
                <a:gd name="connsiteY3" fmla="*/ 0 h 95838"/>
                <a:gd name="connsiteX0" fmla="*/ 0 w 200879"/>
                <a:gd name="connsiteY0" fmla="*/ 0 h 95838"/>
                <a:gd name="connsiteX1" fmla="*/ 200879 w 200879"/>
                <a:gd name="connsiteY1" fmla="*/ 0 h 95838"/>
                <a:gd name="connsiteX2" fmla="*/ 87074 w 200879"/>
                <a:gd name="connsiteY2" fmla="*/ 95838 h 95838"/>
                <a:gd name="connsiteX3" fmla="*/ 0 w 200879"/>
                <a:gd name="connsiteY3" fmla="*/ 0 h 95838"/>
                <a:gd name="connsiteX0" fmla="*/ 0 w 200879"/>
                <a:gd name="connsiteY0" fmla="*/ 0 h 95838"/>
                <a:gd name="connsiteX1" fmla="*/ 200879 w 200879"/>
                <a:gd name="connsiteY1" fmla="*/ 0 h 95838"/>
                <a:gd name="connsiteX2" fmla="*/ 87074 w 200879"/>
                <a:gd name="connsiteY2" fmla="*/ 95838 h 95838"/>
                <a:gd name="connsiteX3" fmla="*/ 0 w 200879"/>
                <a:gd name="connsiteY3" fmla="*/ 0 h 95838"/>
                <a:gd name="connsiteX0" fmla="*/ 0 w 200879"/>
                <a:gd name="connsiteY0" fmla="*/ 0 h 96162"/>
                <a:gd name="connsiteX1" fmla="*/ 200879 w 200879"/>
                <a:gd name="connsiteY1" fmla="*/ 0 h 96162"/>
                <a:gd name="connsiteX2" fmla="*/ 87074 w 200879"/>
                <a:gd name="connsiteY2" fmla="*/ 95838 h 96162"/>
                <a:gd name="connsiteX3" fmla="*/ 0 w 200879"/>
                <a:gd name="connsiteY3" fmla="*/ 0 h 96162"/>
                <a:gd name="connsiteX0" fmla="*/ 0 w 200879"/>
                <a:gd name="connsiteY0" fmla="*/ 0 h 96162"/>
                <a:gd name="connsiteX1" fmla="*/ 200879 w 200879"/>
                <a:gd name="connsiteY1" fmla="*/ 0 h 96162"/>
                <a:gd name="connsiteX2" fmla="*/ 87074 w 200879"/>
                <a:gd name="connsiteY2" fmla="*/ 95838 h 96162"/>
                <a:gd name="connsiteX3" fmla="*/ 0 w 200879"/>
                <a:gd name="connsiteY3" fmla="*/ 0 h 96162"/>
                <a:gd name="connsiteX0" fmla="*/ 0 w 200879"/>
                <a:gd name="connsiteY0" fmla="*/ 0 h 96162"/>
                <a:gd name="connsiteX1" fmla="*/ 200879 w 200879"/>
                <a:gd name="connsiteY1" fmla="*/ 0 h 96162"/>
                <a:gd name="connsiteX2" fmla="*/ 87074 w 200879"/>
                <a:gd name="connsiteY2" fmla="*/ 95838 h 96162"/>
                <a:gd name="connsiteX3" fmla="*/ 0 w 200879"/>
                <a:gd name="connsiteY3" fmla="*/ 0 h 96162"/>
                <a:gd name="connsiteX0" fmla="*/ 0 w 200879"/>
                <a:gd name="connsiteY0" fmla="*/ 0 h 96162"/>
                <a:gd name="connsiteX1" fmla="*/ 200879 w 200879"/>
                <a:gd name="connsiteY1" fmla="*/ 0 h 96162"/>
                <a:gd name="connsiteX2" fmla="*/ 87074 w 200879"/>
                <a:gd name="connsiteY2" fmla="*/ 95838 h 96162"/>
                <a:gd name="connsiteX3" fmla="*/ 0 w 200879"/>
                <a:gd name="connsiteY3" fmla="*/ 0 h 96162"/>
              </a:gdLst>
              <a:ahLst/>
              <a:cxnLst>
                <a:cxn ang="0">
                  <a:pos x="connsiteX0" y="connsiteY0"/>
                </a:cxn>
                <a:cxn ang="0">
                  <a:pos x="connsiteX1" y="connsiteY1"/>
                </a:cxn>
                <a:cxn ang="0">
                  <a:pos x="connsiteX2" y="connsiteY2"/>
                </a:cxn>
                <a:cxn ang="0">
                  <a:pos x="connsiteX3" y="connsiteY3"/>
                </a:cxn>
              </a:cxnLst>
              <a:rect l="l" t="t" r="r" b="b"/>
              <a:pathLst>
                <a:path w="200879" h="96162">
                  <a:moveTo>
                    <a:pt x="0" y="0"/>
                  </a:moveTo>
                  <a:lnTo>
                    <a:pt x="200879" y="0"/>
                  </a:lnTo>
                  <a:cubicBezTo>
                    <a:pt x="179311" y="66815"/>
                    <a:pt x="167585" y="99839"/>
                    <a:pt x="87074" y="95838"/>
                  </a:cubicBezTo>
                  <a:cubicBezTo>
                    <a:pt x="20789" y="79264"/>
                    <a:pt x="9684" y="49440"/>
                    <a:pt x="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34" name="Group 33"/>
          <p:cNvGrpSpPr/>
          <p:nvPr/>
        </p:nvGrpSpPr>
        <p:grpSpPr>
          <a:xfrm>
            <a:off x="2571182" y="3179876"/>
            <a:ext cx="377428" cy="341543"/>
            <a:chOff x="2532064" y="2612497"/>
            <a:chExt cx="461963" cy="418042"/>
          </a:xfrm>
          <a:solidFill>
            <a:schemeClr val="bg1"/>
          </a:solidFill>
        </p:grpSpPr>
        <p:sp>
          <p:nvSpPr>
            <p:cNvPr id="35" name="Freeform 54"/>
            <p:cNvSpPr>
              <a:spLocks/>
            </p:cNvSpPr>
            <p:nvPr/>
          </p:nvSpPr>
          <p:spPr bwMode="auto">
            <a:xfrm>
              <a:off x="2532064" y="2909888"/>
              <a:ext cx="66675" cy="120650"/>
            </a:xfrm>
            <a:custGeom>
              <a:avLst/>
              <a:gdLst>
                <a:gd name="T0" fmla="*/ 0 w 42"/>
                <a:gd name="T1" fmla="*/ 76 h 76"/>
                <a:gd name="T2" fmla="*/ 42 w 42"/>
                <a:gd name="T3" fmla="*/ 76 h 76"/>
                <a:gd name="T4" fmla="*/ 42 w 42"/>
                <a:gd name="T5" fmla="*/ 0 h 76"/>
                <a:gd name="T6" fmla="*/ 0 w 42"/>
                <a:gd name="T7" fmla="*/ 36 h 76"/>
                <a:gd name="T8" fmla="*/ 0 w 42"/>
                <a:gd name="T9" fmla="*/ 76 h 76"/>
              </a:gdLst>
              <a:ahLst/>
              <a:cxnLst>
                <a:cxn ang="0">
                  <a:pos x="T0" y="T1"/>
                </a:cxn>
                <a:cxn ang="0">
                  <a:pos x="T2" y="T3"/>
                </a:cxn>
                <a:cxn ang="0">
                  <a:pos x="T4" y="T5"/>
                </a:cxn>
                <a:cxn ang="0">
                  <a:pos x="T6" y="T7"/>
                </a:cxn>
                <a:cxn ang="0">
                  <a:pos x="T8" y="T9"/>
                </a:cxn>
              </a:cxnLst>
              <a:rect l="0" t="0" r="r" b="b"/>
              <a:pathLst>
                <a:path w="42" h="76">
                  <a:moveTo>
                    <a:pt x="0" y="76"/>
                  </a:moveTo>
                  <a:lnTo>
                    <a:pt x="42" y="76"/>
                  </a:lnTo>
                  <a:lnTo>
                    <a:pt x="42" y="0"/>
                  </a:lnTo>
                  <a:lnTo>
                    <a:pt x="0" y="36"/>
                  </a:lnTo>
                  <a:lnTo>
                    <a:pt x="0" y="76"/>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kern="0" dirty="0">
                <a:solidFill>
                  <a:prstClr val="black"/>
                </a:solidFill>
              </a:endParaRPr>
            </a:p>
          </p:txBody>
        </p:sp>
        <p:sp>
          <p:nvSpPr>
            <p:cNvPr id="36" name="Freeform 55"/>
            <p:cNvSpPr>
              <a:spLocks/>
            </p:cNvSpPr>
            <p:nvPr/>
          </p:nvSpPr>
          <p:spPr bwMode="auto">
            <a:xfrm>
              <a:off x="2643189" y="2838451"/>
              <a:ext cx="63500" cy="192088"/>
            </a:xfrm>
            <a:custGeom>
              <a:avLst/>
              <a:gdLst>
                <a:gd name="T0" fmla="*/ 0 w 40"/>
                <a:gd name="T1" fmla="*/ 19 h 121"/>
                <a:gd name="T2" fmla="*/ 0 w 40"/>
                <a:gd name="T3" fmla="*/ 121 h 121"/>
                <a:gd name="T4" fmla="*/ 40 w 40"/>
                <a:gd name="T5" fmla="*/ 121 h 121"/>
                <a:gd name="T6" fmla="*/ 40 w 40"/>
                <a:gd name="T7" fmla="*/ 20 h 121"/>
                <a:gd name="T8" fmla="*/ 20 w 40"/>
                <a:gd name="T9" fmla="*/ 0 h 121"/>
                <a:gd name="T10" fmla="*/ 0 w 40"/>
                <a:gd name="T11" fmla="*/ 19 h 121"/>
              </a:gdLst>
              <a:ahLst/>
              <a:cxnLst>
                <a:cxn ang="0">
                  <a:pos x="T0" y="T1"/>
                </a:cxn>
                <a:cxn ang="0">
                  <a:pos x="T2" y="T3"/>
                </a:cxn>
                <a:cxn ang="0">
                  <a:pos x="T4" y="T5"/>
                </a:cxn>
                <a:cxn ang="0">
                  <a:pos x="T6" y="T7"/>
                </a:cxn>
                <a:cxn ang="0">
                  <a:pos x="T8" y="T9"/>
                </a:cxn>
                <a:cxn ang="0">
                  <a:pos x="T10" y="T11"/>
                </a:cxn>
              </a:cxnLst>
              <a:rect l="0" t="0" r="r" b="b"/>
              <a:pathLst>
                <a:path w="40" h="121">
                  <a:moveTo>
                    <a:pt x="0" y="19"/>
                  </a:moveTo>
                  <a:lnTo>
                    <a:pt x="0" y="121"/>
                  </a:lnTo>
                  <a:lnTo>
                    <a:pt x="40" y="121"/>
                  </a:lnTo>
                  <a:lnTo>
                    <a:pt x="40" y="20"/>
                  </a:lnTo>
                  <a:lnTo>
                    <a:pt x="20" y="0"/>
                  </a:lnTo>
                  <a:lnTo>
                    <a:pt x="0" y="19"/>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kern="0" dirty="0">
                <a:solidFill>
                  <a:prstClr val="black"/>
                </a:solidFill>
              </a:endParaRPr>
            </a:p>
          </p:txBody>
        </p:sp>
        <p:sp>
          <p:nvSpPr>
            <p:cNvPr id="37" name="Freeform 56"/>
            <p:cNvSpPr>
              <a:spLocks/>
            </p:cNvSpPr>
            <p:nvPr/>
          </p:nvSpPr>
          <p:spPr bwMode="auto">
            <a:xfrm>
              <a:off x="2862264" y="2770188"/>
              <a:ext cx="65088" cy="260350"/>
            </a:xfrm>
            <a:custGeom>
              <a:avLst/>
              <a:gdLst>
                <a:gd name="T0" fmla="*/ 0 w 41"/>
                <a:gd name="T1" fmla="*/ 164 h 164"/>
                <a:gd name="T2" fmla="*/ 41 w 41"/>
                <a:gd name="T3" fmla="*/ 164 h 164"/>
                <a:gd name="T4" fmla="*/ 41 w 41"/>
                <a:gd name="T5" fmla="*/ 0 h 164"/>
                <a:gd name="T6" fmla="*/ 0 w 41"/>
                <a:gd name="T7" fmla="*/ 39 h 164"/>
                <a:gd name="T8" fmla="*/ 0 w 41"/>
                <a:gd name="T9" fmla="*/ 164 h 164"/>
              </a:gdLst>
              <a:ahLst/>
              <a:cxnLst>
                <a:cxn ang="0">
                  <a:pos x="T0" y="T1"/>
                </a:cxn>
                <a:cxn ang="0">
                  <a:pos x="T2" y="T3"/>
                </a:cxn>
                <a:cxn ang="0">
                  <a:pos x="T4" y="T5"/>
                </a:cxn>
                <a:cxn ang="0">
                  <a:pos x="T6" y="T7"/>
                </a:cxn>
                <a:cxn ang="0">
                  <a:pos x="T8" y="T9"/>
                </a:cxn>
              </a:cxnLst>
              <a:rect l="0" t="0" r="r" b="b"/>
              <a:pathLst>
                <a:path w="41" h="164">
                  <a:moveTo>
                    <a:pt x="0" y="164"/>
                  </a:moveTo>
                  <a:lnTo>
                    <a:pt x="41" y="164"/>
                  </a:lnTo>
                  <a:lnTo>
                    <a:pt x="41" y="0"/>
                  </a:lnTo>
                  <a:lnTo>
                    <a:pt x="0" y="39"/>
                  </a:lnTo>
                  <a:lnTo>
                    <a:pt x="0" y="164"/>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kern="0" dirty="0">
                <a:solidFill>
                  <a:prstClr val="black"/>
                </a:solidFill>
              </a:endParaRPr>
            </a:p>
          </p:txBody>
        </p:sp>
        <p:sp>
          <p:nvSpPr>
            <p:cNvPr id="38" name="Freeform 57"/>
            <p:cNvSpPr>
              <a:spLocks/>
            </p:cNvSpPr>
            <p:nvPr/>
          </p:nvSpPr>
          <p:spPr bwMode="auto">
            <a:xfrm>
              <a:off x="2752726" y="2873376"/>
              <a:ext cx="63500" cy="157163"/>
            </a:xfrm>
            <a:custGeom>
              <a:avLst/>
              <a:gdLst>
                <a:gd name="T0" fmla="*/ 0 w 40"/>
                <a:gd name="T1" fmla="*/ 99 h 99"/>
                <a:gd name="T2" fmla="*/ 40 w 40"/>
                <a:gd name="T3" fmla="*/ 99 h 99"/>
                <a:gd name="T4" fmla="*/ 40 w 40"/>
                <a:gd name="T5" fmla="*/ 0 h 99"/>
                <a:gd name="T6" fmla="*/ 0 w 40"/>
                <a:gd name="T7" fmla="*/ 35 h 99"/>
                <a:gd name="T8" fmla="*/ 0 w 40"/>
                <a:gd name="T9" fmla="*/ 99 h 99"/>
              </a:gdLst>
              <a:ahLst/>
              <a:cxnLst>
                <a:cxn ang="0">
                  <a:pos x="T0" y="T1"/>
                </a:cxn>
                <a:cxn ang="0">
                  <a:pos x="T2" y="T3"/>
                </a:cxn>
                <a:cxn ang="0">
                  <a:pos x="T4" y="T5"/>
                </a:cxn>
                <a:cxn ang="0">
                  <a:pos x="T6" y="T7"/>
                </a:cxn>
                <a:cxn ang="0">
                  <a:pos x="T8" y="T9"/>
                </a:cxn>
              </a:cxnLst>
              <a:rect l="0" t="0" r="r" b="b"/>
              <a:pathLst>
                <a:path w="40" h="99">
                  <a:moveTo>
                    <a:pt x="0" y="99"/>
                  </a:moveTo>
                  <a:lnTo>
                    <a:pt x="40" y="99"/>
                  </a:lnTo>
                  <a:lnTo>
                    <a:pt x="40" y="0"/>
                  </a:lnTo>
                  <a:lnTo>
                    <a:pt x="0" y="35"/>
                  </a:lnTo>
                  <a:lnTo>
                    <a:pt x="0" y="99"/>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kern="0" dirty="0">
                <a:solidFill>
                  <a:prstClr val="black"/>
                </a:solidFill>
              </a:endParaRPr>
            </a:p>
          </p:txBody>
        </p:sp>
        <p:sp>
          <p:nvSpPr>
            <p:cNvPr id="39" name="Freeform 58"/>
            <p:cNvSpPr>
              <a:spLocks/>
            </p:cNvSpPr>
            <p:nvPr/>
          </p:nvSpPr>
          <p:spPr bwMode="auto">
            <a:xfrm>
              <a:off x="2532064" y="2612497"/>
              <a:ext cx="461963" cy="322263"/>
            </a:xfrm>
            <a:custGeom>
              <a:avLst/>
              <a:gdLst>
                <a:gd name="T0" fmla="*/ 197 w 291"/>
                <a:gd name="T1" fmla="*/ 25 h 203"/>
                <a:gd name="T2" fmla="*/ 231 w 291"/>
                <a:gd name="T3" fmla="*/ 60 h 203"/>
                <a:gd name="T4" fmla="*/ 147 w 291"/>
                <a:gd name="T5" fmla="*/ 139 h 203"/>
                <a:gd name="T6" fmla="*/ 90 w 291"/>
                <a:gd name="T7" fmla="*/ 86 h 203"/>
                <a:gd name="T8" fmla="*/ 0 w 291"/>
                <a:gd name="T9" fmla="*/ 168 h 203"/>
                <a:gd name="T10" fmla="*/ 0 w 291"/>
                <a:gd name="T11" fmla="*/ 203 h 203"/>
                <a:gd name="T12" fmla="*/ 90 w 291"/>
                <a:gd name="T13" fmla="*/ 122 h 203"/>
                <a:gd name="T14" fmla="*/ 147 w 291"/>
                <a:gd name="T15" fmla="*/ 174 h 203"/>
                <a:gd name="T16" fmla="*/ 248 w 291"/>
                <a:gd name="T17" fmla="*/ 79 h 203"/>
                <a:gd name="T18" fmla="*/ 276 w 291"/>
                <a:gd name="T19" fmla="*/ 109 h 203"/>
                <a:gd name="T20" fmla="*/ 291 w 291"/>
                <a:gd name="T21" fmla="*/ 0 h 203"/>
                <a:gd name="T22" fmla="*/ 197 w 291"/>
                <a:gd name="T23" fmla="*/ 2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1" h="203">
                  <a:moveTo>
                    <a:pt x="197" y="25"/>
                  </a:moveTo>
                  <a:lnTo>
                    <a:pt x="231" y="60"/>
                  </a:lnTo>
                  <a:lnTo>
                    <a:pt x="147" y="139"/>
                  </a:lnTo>
                  <a:lnTo>
                    <a:pt x="90" y="86"/>
                  </a:lnTo>
                  <a:lnTo>
                    <a:pt x="0" y="168"/>
                  </a:lnTo>
                  <a:lnTo>
                    <a:pt x="0" y="203"/>
                  </a:lnTo>
                  <a:lnTo>
                    <a:pt x="90" y="122"/>
                  </a:lnTo>
                  <a:lnTo>
                    <a:pt x="147" y="174"/>
                  </a:lnTo>
                  <a:lnTo>
                    <a:pt x="248" y="79"/>
                  </a:lnTo>
                  <a:lnTo>
                    <a:pt x="276" y="109"/>
                  </a:lnTo>
                  <a:lnTo>
                    <a:pt x="291" y="0"/>
                  </a:lnTo>
                  <a:lnTo>
                    <a:pt x="197" y="25"/>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kern="0" dirty="0">
                <a:solidFill>
                  <a:prstClr val="black"/>
                </a:solidFill>
              </a:endParaRPr>
            </a:p>
          </p:txBody>
        </p:sp>
      </p:grpSp>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r="3091" b="11179"/>
          <a:stretch/>
        </p:blipFill>
        <p:spPr>
          <a:xfrm>
            <a:off x="-1" y="0"/>
            <a:ext cx="9144002" cy="4714240"/>
          </a:xfrm>
          <a:prstGeom prst="rect">
            <a:avLst/>
          </a:prstGeom>
        </p:spPr>
      </p:pic>
    </p:spTree>
    <p:extLst>
      <p:ext uri="{BB962C8B-B14F-4D97-AF65-F5344CB8AC3E}">
        <p14:creationId xmlns:p14="http://schemas.microsoft.com/office/powerpoint/2010/main" val="578268553"/>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A" dirty="0" err="1" smtClean="0"/>
              <a:t>Industrial</a:t>
            </a:r>
            <a:r>
              <a:rPr lang="fr-CA" dirty="0" smtClean="0"/>
              <a:t> </a:t>
            </a:r>
            <a:r>
              <a:rPr lang="fr-CA" dirty="0" err="1" smtClean="0"/>
              <a:t>Research</a:t>
            </a:r>
            <a:r>
              <a:rPr lang="fr-CA" dirty="0" smtClean="0"/>
              <a:t> Assistance Program</a:t>
            </a:r>
            <a:endParaRPr lang="en-CA" dirty="0"/>
          </a:p>
        </p:txBody>
      </p:sp>
      <p:sp>
        <p:nvSpPr>
          <p:cNvPr id="4" name="Slide Number Placeholder 3"/>
          <p:cNvSpPr>
            <a:spLocks noGrp="1"/>
          </p:cNvSpPr>
          <p:nvPr>
            <p:ph type="sldNum" sz="quarter" idx="11"/>
          </p:nvPr>
        </p:nvSpPr>
        <p:spPr/>
        <p:txBody>
          <a:bodyPr/>
          <a:lstStyle/>
          <a:p>
            <a:fld id="{77E68ECE-59D7-452D-8595-BBB947F3BD2D}" type="slidenum">
              <a:rPr lang="en-US" smtClean="0"/>
              <a:pPr/>
              <a:t>6</a:t>
            </a:fld>
            <a:endParaRPr lang="en-US" dirty="0"/>
          </a:p>
        </p:txBody>
      </p:sp>
      <p:sp>
        <p:nvSpPr>
          <p:cNvPr id="22" name="Text Placeholder 21"/>
          <p:cNvSpPr>
            <a:spLocks noGrp="1"/>
          </p:cNvSpPr>
          <p:nvPr>
            <p:ph type="body" sz="quarter" idx="13"/>
          </p:nvPr>
        </p:nvSpPr>
        <p:spPr>
          <a:xfrm>
            <a:off x="1885427" y="1456058"/>
            <a:ext cx="5226114" cy="2865565"/>
          </a:xfrm>
        </p:spPr>
        <p:txBody>
          <a:bodyPr/>
          <a:lstStyle/>
          <a:p>
            <a:pPr>
              <a:spcAft>
                <a:spcPts val="2400"/>
              </a:spcAft>
            </a:pPr>
            <a:r>
              <a:rPr lang="en-US" dirty="0" smtClean="0"/>
              <a:t>STIMULATE WEALTH CREATION </a:t>
            </a:r>
            <a:r>
              <a:rPr lang="en-US" b="0" dirty="0" smtClean="0">
                <a:solidFill>
                  <a:srgbClr val="3B495A"/>
                </a:solidFill>
              </a:rPr>
              <a:t>for Canada through innovation</a:t>
            </a:r>
          </a:p>
          <a:p>
            <a:r>
              <a:rPr lang="en-US" dirty="0" smtClean="0"/>
              <a:t>ACCELERATE THE GROWTH </a:t>
            </a:r>
            <a:r>
              <a:rPr lang="en-US" b="0" dirty="0" smtClean="0">
                <a:solidFill>
                  <a:srgbClr val="3B495A"/>
                </a:solidFill>
              </a:rPr>
              <a:t>of </a:t>
            </a:r>
            <a:r>
              <a:rPr lang="en-US" b="0" dirty="0">
                <a:solidFill>
                  <a:srgbClr val="3B495A"/>
                </a:solidFill>
              </a:rPr>
              <a:t>small and medium-sized businesses by providing them with a comprehensive suite of innovation services and </a:t>
            </a:r>
            <a:r>
              <a:rPr lang="en-US" b="0" dirty="0" smtClean="0">
                <a:solidFill>
                  <a:srgbClr val="3B495A"/>
                </a:solidFill>
              </a:rPr>
              <a:t>funding</a:t>
            </a:r>
            <a:br>
              <a:rPr lang="en-US" b="0" dirty="0" smtClean="0">
                <a:solidFill>
                  <a:srgbClr val="3B495A"/>
                </a:solidFill>
              </a:rPr>
            </a:br>
            <a:r>
              <a:rPr lang="en-US" sz="800" b="0" dirty="0" smtClean="0">
                <a:solidFill>
                  <a:schemeClr val="tx1">
                    <a:lumMod val="75000"/>
                    <a:lumOff val="25000"/>
                  </a:schemeClr>
                </a:solidFill>
              </a:rPr>
              <a:t/>
            </a:r>
            <a:br>
              <a:rPr lang="en-US" sz="800" b="0" dirty="0" smtClean="0">
                <a:solidFill>
                  <a:schemeClr val="tx1">
                    <a:lumMod val="75000"/>
                    <a:lumOff val="25000"/>
                  </a:schemeClr>
                </a:solidFill>
              </a:rPr>
            </a:br>
            <a:r>
              <a:rPr lang="en-US" sz="800" b="0" dirty="0" smtClean="0">
                <a:solidFill>
                  <a:schemeClr val="tx1">
                    <a:lumMod val="75000"/>
                    <a:lumOff val="25000"/>
                  </a:schemeClr>
                </a:solidFill>
              </a:rPr>
              <a:t/>
            </a:r>
            <a:br>
              <a:rPr lang="en-US" sz="800" b="0" dirty="0" smtClean="0">
                <a:solidFill>
                  <a:schemeClr val="tx1">
                    <a:lumMod val="75000"/>
                    <a:lumOff val="25000"/>
                  </a:schemeClr>
                </a:solidFill>
              </a:rPr>
            </a:br>
            <a:r>
              <a:rPr lang="en-US" sz="800" b="0" dirty="0" smtClean="0">
                <a:solidFill>
                  <a:schemeClr val="tx1">
                    <a:lumMod val="75000"/>
                    <a:lumOff val="25000"/>
                  </a:schemeClr>
                </a:solidFill>
              </a:rPr>
              <a:t/>
            </a:r>
            <a:br>
              <a:rPr lang="en-US" sz="800" b="0" dirty="0" smtClean="0">
                <a:solidFill>
                  <a:schemeClr val="tx1">
                    <a:lumMod val="75000"/>
                    <a:lumOff val="25000"/>
                  </a:schemeClr>
                </a:solidFill>
              </a:rPr>
            </a:br>
            <a:r>
              <a:rPr lang="en-US" dirty="0" smtClean="0"/>
              <a:t>BE THE MOST IMPACTFUL PROGRAM </a:t>
            </a:r>
            <a:r>
              <a:rPr lang="en-US" b="0" dirty="0" smtClean="0">
                <a:solidFill>
                  <a:srgbClr val="3B495A"/>
                </a:solidFill>
              </a:rPr>
              <a:t>of </a:t>
            </a:r>
            <a:r>
              <a:rPr lang="en-US" b="0" dirty="0">
                <a:solidFill>
                  <a:srgbClr val="3B495A"/>
                </a:solidFill>
              </a:rPr>
              <a:t>its kind in the world, where Canadian firms go first to transform their ideas into commercial success</a:t>
            </a:r>
          </a:p>
          <a:p>
            <a:endParaRPr lang="en-US" dirty="0" smtClean="0"/>
          </a:p>
          <a:p>
            <a:endParaRPr lang="en-CA" dirty="0"/>
          </a:p>
        </p:txBody>
      </p:sp>
      <p:grpSp>
        <p:nvGrpSpPr>
          <p:cNvPr id="6" name="Group 5"/>
          <p:cNvGrpSpPr/>
          <p:nvPr/>
        </p:nvGrpSpPr>
        <p:grpSpPr>
          <a:xfrm>
            <a:off x="467393" y="1227636"/>
            <a:ext cx="1188720" cy="1188720"/>
            <a:chOff x="3289357" y="3453119"/>
            <a:chExt cx="1294733" cy="1316712"/>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white">
            <a:xfrm>
              <a:off x="3289357" y="3453119"/>
              <a:ext cx="1294733" cy="1316712"/>
            </a:xfrm>
            <a:prstGeom prst="rect">
              <a:avLst/>
            </a:prstGeom>
          </p:spPr>
        </p:pic>
        <p:sp>
          <p:nvSpPr>
            <p:cNvPr id="8" name="Title 2"/>
            <p:cNvSpPr txBox="1">
              <a:spLocks/>
            </p:cNvSpPr>
            <p:nvPr/>
          </p:nvSpPr>
          <p:spPr>
            <a:xfrm>
              <a:off x="3382551" y="3654774"/>
              <a:ext cx="1108344" cy="873580"/>
            </a:xfrm>
            <a:prstGeom prst="rect">
              <a:avLst/>
            </a:prstGeom>
          </p:spPr>
          <p:txBody>
            <a:bodyPr vert="horz" lIns="0" tIns="0" rIns="0" bIns="0" rtlCol="0" anchor="ctr">
              <a:normAutofit/>
            </a:bodyPr>
            <a:lstStyle>
              <a:lvl1pPr algn="l" defTabSz="914400" rtl="0" eaLnBrk="1" latinLnBrk="0" hangingPunct="1">
                <a:spcBef>
                  <a:spcPct val="0"/>
                </a:spcBef>
                <a:buNone/>
                <a:defRPr sz="2800" b="1" kern="1200">
                  <a:solidFill>
                    <a:schemeClr val="bg1"/>
                  </a:solidFill>
                  <a:latin typeface="Arial" panose="020B0604020202020204" pitchFamily="34" charset="0"/>
                  <a:ea typeface="+mj-ea"/>
                  <a:cs typeface="Arial" panose="020B0604020202020204" pitchFamily="34" charset="0"/>
                </a:defRPr>
              </a:lvl1pPr>
            </a:lstStyle>
            <a:p>
              <a:pPr algn="ctr"/>
              <a:r>
                <a:rPr lang="en-US" sz="1800" dirty="0" smtClean="0"/>
                <a:t>Mandate</a:t>
              </a:r>
              <a:endParaRPr lang="en-US" sz="1800" dirty="0"/>
            </a:p>
          </p:txBody>
        </p:sp>
      </p:grpSp>
      <p:grpSp>
        <p:nvGrpSpPr>
          <p:cNvPr id="9" name="Group 8"/>
          <p:cNvGrpSpPr/>
          <p:nvPr/>
        </p:nvGrpSpPr>
        <p:grpSpPr>
          <a:xfrm>
            <a:off x="467392" y="2396611"/>
            <a:ext cx="1188720" cy="1188720"/>
            <a:chOff x="3129460" y="2001799"/>
            <a:chExt cx="1294738" cy="1316712"/>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white">
            <a:xfrm>
              <a:off x="3129460" y="2001799"/>
              <a:ext cx="1294738" cy="1316712"/>
            </a:xfrm>
            <a:prstGeom prst="rect">
              <a:avLst/>
            </a:prstGeom>
          </p:spPr>
        </p:pic>
        <p:sp>
          <p:nvSpPr>
            <p:cNvPr id="11" name="Title 2"/>
            <p:cNvSpPr txBox="1">
              <a:spLocks/>
            </p:cNvSpPr>
            <p:nvPr/>
          </p:nvSpPr>
          <p:spPr>
            <a:xfrm>
              <a:off x="3300248" y="2107031"/>
              <a:ext cx="953163" cy="1020536"/>
            </a:xfrm>
            <a:prstGeom prst="rect">
              <a:avLst/>
            </a:prstGeom>
          </p:spPr>
          <p:txBody>
            <a:bodyPr vert="horz" lIns="0" tIns="0" rIns="0" bIns="0" rtlCol="0" anchor="ctr">
              <a:normAutofit/>
            </a:bodyPr>
            <a:lstStyle>
              <a:lvl1pPr algn="l" defTabSz="914400" rtl="0" eaLnBrk="1" latinLnBrk="0" hangingPunct="1">
                <a:spcBef>
                  <a:spcPct val="0"/>
                </a:spcBef>
                <a:buNone/>
                <a:defRPr sz="2800" b="1" kern="1200">
                  <a:solidFill>
                    <a:schemeClr val="bg1"/>
                  </a:solidFill>
                  <a:latin typeface="Arial" panose="020B0604020202020204" pitchFamily="34" charset="0"/>
                  <a:ea typeface="+mj-ea"/>
                  <a:cs typeface="Arial" panose="020B0604020202020204" pitchFamily="34" charset="0"/>
                </a:defRPr>
              </a:lvl1pPr>
            </a:lstStyle>
            <a:p>
              <a:r>
                <a:rPr lang="en-US" sz="1800" dirty="0" smtClean="0"/>
                <a:t>Mission</a:t>
              </a:r>
              <a:endParaRPr lang="en-US" sz="1800" dirty="0"/>
            </a:p>
          </p:txBody>
        </p:sp>
      </p:grpSp>
      <p:grpSp>
        <p:nvGrpSpPr>
          <p:cNvPr id="12" name="Group 11"/>
          <p:cNvGrpSpPr/>
          <p:nvPr/>
        </p:nvGrpSpPr>
        <p:grpSpPr>
          <a:xfrm>
            <a:off x="467392" y="3565586"/>
            <a:ext cx="1188720" cy="1188720"/>
            <a:chOff x="877896" y="3253672"/>
            <a:chExt cx="1188720" cy="1188720"/>
          </a:xfrm>
        </p:grpSpPr>
        <p:pic>
          <p:nvPicPr>
            <p:cNvPr id="13" name="Picture 12"/>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bwMode="white">
            <a:xfrm>
              <a:off x="877896" y="3253672"/>
              <a:ext cx="1188720" cy="1188720"/>
            </a:xfrm>
            <a:prstGeom prst="rect">
              <a:avLst/>
            </a:prstGeom>
          </p:spPr>
        </p:pic>
        <p:sp>
          <p:nvSpPr>
            <p:cNvPr id="14" name="Title 2"/>
            <p:cNvSpPr txBox="1">
              <a:spLocks/>
            </p:cNvSpPr>
            <p:nvPr/>
          </p:nvSpPr>
          <p:spPr>
            <a:xfrm>
              <a:off x="987855" y="3370421"/>
              <a:ext cx="921958" cy="955221"/>
            </a:xfrm>
            <a:prstGeom prst="rect">
              <a:avLst/>
            </a:prstGeom>
          </p:spPr>
          <p:txBody>
            <a:bodyPr vert="horz" lIns="0" tIns="0" rIns="0" bIns="0" rtlCol="0" anchor="ctr">
              <a:normAutofit/>
            </a:bodyPr>
            <a:lstStyle>
              <a:lvl1pPr algn="l" defTabSz="914400" rtl="0" eaLnBrk="1" latinLnBrk="0" hangingPunct="1">
                <a:spcBef>
                  <a:spcPct val="0"/>
                </a:spcBef>
                <a:buNone/>
                <a:defRPr sz="2800" b="1" kern="1200">
                  <a:solidFill>
                    <a:schemeClr val="bg1"/>
                  </a:solidFill>
                  <a:latin typeface="Arial" panose="020B0604020202020204" pitchFamily="34" charset="0"/>
                  <a:ea typeface="+mj-ea"/>
                  <a:cs typeface="Arial" panose="020B0604020202020204" pitchFamily="34" charset="0"/>
                </a:defRPr>
              </a:lvl1pPr>
            </a:lstStyle>
            <a:p>
              <a:pPr algn="ctr"/>
              <a:r>
                <a:rPr lang="en-US" sz="1800" dirty="0" smtClean="0"/>
                <a:t>Vision</a:t>
              </a:r>
              <a:endParaRPr lang="en-US" sz="1800" dirty="0"/>
            </a:p>
          </p:txBody>
        </p:sp>
      </p:grpSp>
      <p:sp>
        <p:nvSpPr>
          <p:cNvPr id="16" name="Footer Placeholder 3"/>
          <p:cNvSpPr txBox="1">
            <a:spLocks/>
          </p:cNvSpPr>
          <p:nvPr/>
        </p:nvSpPr>
        <p:spPr>
          <a:xfrm>
            <a:off x="-1434912" y="4767263"/>
            <a:ext cx="5767800" cy="365125"/>
          </a:xfrm>
          <a:prstGeom prst="ellipse">
            <a:avLst/>
          </a:prstGeom>
        </p:spPr>
        <p:txBody>
          <a:bodyPr vert="horz" lIns="0" tIns="0" rIns="0" bIns="0" rtlCol="0" anchor="ctr">
            <a:normAutofit/>
          </a:bodyPr>
          <a:lstStyle>
            <a:lvl1pPr marL="0" indent="0" algn="ctr" defTabSz="914400" rtl="0" eaLnBrk="1" latinLnBrk="0" hangingPunct="1">
              <a:lnSpc>
                <a:spcPct val="100000"/>
              </a:lnSpc>
              <a:spcBef>
                <a:spcPts val="1200"/>
              </a:spcBef>
              <a:spcAft>
                <a:spcPts val="600"/>
              </a:spcAft>
              <a:buFont typeface="Arial" panose="020B0604020202020204" pitchFamily="34" charset="0"/>
              <a:buNone/>
              <a:defRPr sz="1200" b="1" kern="1200">
                <a:solidFill>
                  <a:schemeClr val="bg1">
                    <a:lumMod val="75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700" kern="1200">
                <a:solidFill>
                  <a:srgbClr val="3B495A"/>
                </a:solidFill>
                <a:latin typeface="Arial" panose="020B0604020202020204" pitchFamily="34" charset="0"/>
                <a:ea typeface="+mn-ea"/>
                <a:cs typeface="Arial" panose="020B0604020202020204" pitchFamily="34" charset="0"/>
              </a:defRPr>
            </a:lvl2pPr>
            <a:lvl3pPr marL="228600" indent="-228600" algn="l" defTabSz="914400" rtl="0" eaLnBrk="1" latinLnBrk="0" hangingPunct="1">
              <a:lnSpc>
                <a:spcPct val="100000"/>
              </a:lnSpc>
              <a:spcBef>
                <a:spcPts val="600"/>
              </a:spcBef>
              <a:spcAft>
                <a:spcPts val="600"/>
              </a:spcAft>
              <a:buFont typeface="Arial" panose="020B0604020202020204" pitchFamily="34" charset="0"/>
              <a:buChar char="•"/>
              <a:defRPr sz="1700" kern="1200">
                <a:solidFill>
                  <a:srgbClr val="3B495A"/>
                </a:solidFill>
                <a:latin typeface="Arial" panose="020B0604020202020204" pitchFamily="34" charset="0"/>
                <a:ea typeface="+mn-ea"/>
                <a:cs typeface="Arial" panose="020B0604020202020204" pitchFamily="34" charset="0"/>
              </a:defRPr>
            </a:lvl3pPr>
            <a:lvl4pPr marL="5715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4pPr>
            <a:lvl5pPr marL="1027113"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900" dirty="0" smtClean="0">
                <a:solidFill>
                  <a:schemeClr val="bg1">
                    <a:lumMod val="85000"/>
                  </a:schemeClr>
                </a:solidFill>
              </a:rPr>
              <a:t>NATIONAL RESEARCH COUNCIL CANADA</a:t>
            </a:r>
            <a:endParaRPr lang="en-US" sz="900" dirty="0">
              <a:solidFill>
                <a:schemeClr val="bg1">
                  <a:lumMod val="85000"/>
                </a:schemeClr>
              </a:solidFill>
            </a:endParaRPr>
          </a:p>
        </p:txBody>
      </p:sp>
    </p:spTree>
    <p:extLst>
      <p:ext uri="{BB962C8B-B14F-4D97-AF65-F5344CB8AC3E}">
        <p14:creationId xmlns:p14="http://schemas.microsoft.com/office/powerpoint/2010/main" val="169901127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IRAP at a glance</a:t>
            </a:r>
            <a:endParaRPr lang="en-US" dirty="0"/>
          </a:p>
        </p:txBody>
      </p:sp>
      <p:sp>
        <p:nvSpPr>
          <p:cNvPr id="11" name="Rectangle 10"/>
          <p:cNvSpPr/>
          <p:nvPr/>
        </p:nvSpPr>
        <p:spPr>
          <a:xfrm>
            <a:off x="4905579" y="0"/>
            <a:ext cx="4238422" cy="5143500"/>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CA"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5593" y="554938"/>
            <a:ext cx="3958394" cy="3292877"/>
          </a:xfrm>
          <a:prstGeom prst="rect">
            <a:avLst/>
          </a:prstGeom>
        </p:spPr>
      </p:pic>
      <p:sp>
        <p:nvSpPr>
          <p:cNvPr id="18" name="Text Placeholder 4"/>
          <p:cNvSpPr txBox="1">
            <a:spLocks/>
          </p:cNvSpPr>
          <p:nvPr/>
        </p:nvSpPr>
        <p:spPr>
          <a:xfrm>
            <a:off x="5097235" y="3750317"/>
            <a:ext cx="3397909" cy="1174825"/>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spcAft>
                <a:spcPts val="600"/>
              </a:spcAft>
              <a:buFont typeface="Arial" panose="020B0604020202020204" pitchFamily="34" charset="0"/>
              <a:buNone/>
              <a:defRPr sz="1700" b="1"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700" kern="1200">
                <a:solidFill>
                  <a:schemeClr val="bg1"/>
                </a:solidFill>
                <a:latin typeface="Arial" panose="020B0604020202020204" pitchFamily="34" charset="0"/>
                <a:ea typeface="+mn-ea"/>
                <a:cs typeface="Arial" panose="020B0604020202020204" pitchFamily="34" charset="0"/>
              </a:defRPr>
            </a:lvl2pPr>
            <a:lvl3pPr marL="228600" indent="-228600" algn="l" defTabSz="914400" rtl="0" eaLnBrk="1" latinLnBrk="0" hangingPunct="1">
              <a:lnSpc>
                <a:spcPct val="100000"/>
              </a:lnSpc>
              <a:spcBef>
                <a:spcPts val="600"/>
              </a:spcBef>
              <a:spcAft>
                <a:spcPts val="600"/>
              </a:spcAft>
              <a:buFont typeface="Arial" panose="020B0604020202020204" pitchFamily="34" charset="0"/>
              <a:buChar char="•"/>
              <a:defRPr sz="1700" kern="1200">
                <a:solidFill>
                  <a:schemeClr val="bg1"/>
                </a:solidFill>
                <a:latin typeface="Arial" panose="020B0604020202020204" pitchFamily="34" charset="0"/>
                <a:ea typeface="+mn-ea"/>
                <a:cs typeface="Arial" panose="020B0604020202020204" pitchFamily="34" charset="0"/>
              </a:defRPr>
            </a:lvl3pPr>
            <a:lvl4pPr marL="5715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4pPr>
            <a:lvl5pPr marL="1027113"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0"/>
              </a:spcAft>
            </a:pPr>
            <a:r>
              <a:rPr lang="en-US" sz="1400" dirty="0">
                <a:solidFill>
                  <a:schemeClr val="bg1"/>
                </a:solidFill>
              </a:rPr>
              <a:t>LOCATED ACROSS </a:t>
            </a:r>
            <a:r>
              <a:rPr lang="en-US" sz="1400" dirty="0" smtClean="0">
                <a:solidFill>
                  <a:schemeClr val="bg1"/>
                </a:solidFill>
              </a:rPr>
              <a:t/>
            </a:r>
            <a:br>
              <a:rPr lang="en-US" sz="1400" dirty="0" smtClean="0">
                <a:solidFill>
                  <a:schemeClr val="bg1"/>
                </a:solidFill>
              </a:rPr>
            </a:br>
            <a:r>
              <a:rPr lang="en-US" sz="1400" dirty="0" smtClean="0">
                <a:solidFill>
                  <a:schemeClr val="bg1"/>
                </a:solidFill>
              </a:rPr>
              <a:t>CANADA IN 120 </a:t>
            </a:r>
            <a:r>
              <a:rPr lang="en-US" sz="1400" dirty="0">
                <a:solidFill>
                  <a:schemeClr val="bg1"/>
                </a:solidFill>
              </a:rPr>
              <a:t>COMMUNITIES</a:t>
            </a:r>
          </a:p>
          <a:p>
            <a:pPr>
              <a:spcAft>
                <a:spcPts val="0"/>
              </a:spcAft>
            </a:pPr>
            <a:endParaRPr lang="en-US" sz="1400" dirty="0">
              <a:solidFill>
                <a:schemeClr val="tx1">
                  <a:lumMod val="75000"/>
                  <a:lumOff val="25000"/>
                </a:schemeClr>
              </a:solidFill>
            </a:endParaRPr>
          </a:p>
          <a:p>
            <a:pPr>
              <a:spcAft>
                <a:spcPts val="0"/>
              </a:spcAft>
            </a:pPr>
            <a:endParaRPr lang="en-US" sz="1400" dirty="0"/>
          </a:p>
        </p:txBody>
      </p:sp>
      <p:sp>
        <p:nvSpPr>
          <p:cNvPr id="12" name="Text Placeholder 4"/>
          <p:cNvSpPr txBox="1">
            <a:spLocks/>
          </p:cNvSpPr>
          <p:nvPr/>
        </p:nvSpPr>
        <p:spPr>
          <a:xfrm>
            <a:off x="304571" y="1297757"/>
            <a:ext cx="4460994" cy="1838379"/>
          </a:xfrm>
          <a:prstGeom prst="rect">
            <a:avLst/>
          </a:prstGeom>
        </p:spPr>
        <p:txBody>
          <a:bodyPr vert="horz" lIns="0" tIns="0" rIns="0" bIns="0" rtlCol="0">
            <a:normAutofit fontScale="92500" lnSpcReduction="20000"/>
          </a:bodyPr>
          <a:lstStyle>
            <a:lvl1pPr marL="0" indent="0" algn="l" defTabSz="914400" rtl="0" eaLnBrk="1" latinLnBrk="0" hangingPunct="1">
              <a:lnSpc>
                <a:spcPct val="100000"/>
              </a:lnSpc>
              <a:spcBef>
                <a:spcPts val="1200"/>
              </a:spcBef>
              <a:spcAft>
                <a:spcPts val="600"/>
              </a:spcAft>
              <a:buFont typeface="Arial" panose="020B0604020202020204" pitchFamily="34" charset="0"/>
              <a:buNone/>
              <a:defRPr sz="17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700" kern="1200">
                <a:solidFill>
                  <a:srgbClr val="3B495A"/>
                </a:solidFill>
                <a:latin typeface="Arial" panose="020B0604020202020204" pitchFamily="34" charset="0"/>
                <a:ea typeface="+mn-ea"/>
                <a:cs typeface="Arial" panose="020B0604020202020204" pitchFamily="34" charset="0"/>
              </a:defRPr>
            </a:lvl2pPr>
            <a:lvl3pPr marL="228600" indent="-228600" algn="l" defTabSz="914400" rtl="0" eaLnBrk="1" latinLnBrk="0" hangingPunct="1">
              <a:lnSpc>
                <a:spcPct val="100000"/>
              </a:lnSpc>
              <a:spcBef>
                <a:spcPts val="600"/>
              </a:spcBef>
              <a:spcAft>
                <a:spcPts val="600"/>
              </a:spcAft>
              <a:buFont typeface="Arial" panose="020B0604020202020204" pitchFamily="34" charset="0"/>
              <a:buChar char="•"/>
              <a:defRPr sz="1700" kern="1200">
                <a:solidFill>
                  <a:srgbClr val="3B495A"/>
                </a:solidFill>
                <a:latin typeface="Arial" panose="020B0604020202020204" pitchFamily="34" charset="0"/>
                <a:ea typeface="+mn-ea"/>
                <a:cs typeface="Arial" panose="020B0604020202020204" pitchFamily="34" charset="0"/>
              </a:defRPr>
            </a:lvl3pPr>
            <a:lvl4pPr marL="5715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4pPr>
            <a:lvl5pPr marL="1027113"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spcAft>
                <a:spcPts val="0"/>
              </a:spcAft>
            </a:pPr>
            <a:r>
              <a:rPr lang="en-CA" sz="1500" dirty="0" smtClean="0"/>
              <a:t>2018-19 Overview</a:t>
            </a:r>
          </a:p>
          <a:p>
            <a:pPr marL="285750" indent="-285750">
              <a:spcBef>
                <a:spcPts val="300"/>
              </a:spcBef>
              <a:spcAft>
                <a:spcPts val="0"/>
              </a:spcAft>
              <a:buFont typeface="Arial" panose="020B0604020202020204" pitchFamily="34" charset="0"/>
              <a:buChar char="•"/>
            </a:pPr>
            <a:r>
              <a:rPr lang="en-CA" sz="1400" b="0" dirty="0" smtClean="0">
                <a:solidFill>
                  <a:schemeClr val="accent1"/>
                </a:solidFill>
              </a:rPr>
              <a:t>Total invested in SMEs: $293.4 million</a:t>
            </a:r>
          </a:p>
          <a:p>
            <a:pPr marL="285750" indent="-285750">
              <a:spcBef>
                <a:spcPts val="300"/>
              </a:spcBef>
              <a:spcAft>
                <a:spcPts val="0"/>
              </a:spcAft>
              <a:buFont typeface="Arial" panose="020B0604020202020204" pitchFamily="34" charset="0"/>
              <a:buChar char="•"/>
            </a:pPr>
            <a:r>
              <a:rPr lang="en-CA" sz="1400" b="0" dirty="0" smtClean="0">
                <a:solidFill>
                  <a:schemeClr val="accent1"/>
                </a:solidFill>
              </a:rPr>
              <a:t>Total IRAP reach (funding and advice): 8,159</a:t>
            </a:r>
          </a:p>
          <a:p>
            <a:pPr marL="285750" indent="-285750">
              <a:spcBef>
                <a:spcPts val="300"/>
              </a:spcBef>
              <a:spcAft>
                <a:spcPts val="0"/>
              </a:spcAft>
              <a:buFont typeface="Arial" panose="020B0604020202020204" pitchFamily="34" charset="0"/>
              <a:buChar char="•"/>
            </a:pPr>
            <a:r>
              <a:rPr lang="en-CA" sz="1400" b="0" dirty="0" smtClean="0">
                <a:solidFill>
                  <a:schemeClr val="accent1"/>
                </a:solidFill>
              </a:rPr>
              <a:t>Number of firms funded:  3,541</a:t>
            </a:r>
          </a:p>
          <a:p>
            <a:pPr marL="285750" indent="-285750">
              <a:spcBef>
                <a:spcPts val="300"/>
              </a:spcBef>
              <a:spcAft>
                <a:spcPts val="0"/>
              </a:spcAft>
              <a:buFont typeface="Arial" panose="020B0604020202020204" pitchFamily="34" charset="0"/>
              <a:buChar char="•"/>
            </a:pPr>
            <a:r>
              <a:rPr lang="en-CA" sz="1400" b="0" dirty="0" smtClean="0">
                <a:solidFill>
                  <a:schemeClr val="accent1"/>
                </a:solidFill>
              </a:rPr>
              <a:t>Jobs supported:  15,662</a:t>
            </a:r>
          </a:p>
          <a:p>
            <a:pPr marL="285750" indent="-285750">
              <a:spcBef>
                <a:spcPts val="300"/>
              </a:spcBef>
              <a:spcAft>
                <a:spcPts val="0"/>
              </a:spcAft>
              <a:buFont typeface="Arial" panose="020B0604020202020204" pitchFamily="34" charset="0"/>
              <a:buChar char="•"/>
            </a:pPr>
            <a:r>
              <a:rPr lang="en-US" sz="1400" b="0" dirty="0" smtClean="0">
                <a:solidFill>
                  <a:schemeClr val="accent1"/>
                </a:solidFill>
              </a:rPr>
              <a:t>Assessments completed for OGDs: 1,350</a:t>
            </a:r>
          </a:p>
          <a:p>
            <a:pPr marL="285750" indent="-285750">
              <a:spcBef>
                <a:spcPts val="300"/>
              </a:spcBef>
              <a:spcAft>
                <a:spcPts val="0"/>
              </a:spcAft>
              <a:buFont typeface="Arial" panose="020B0604020202020204" pitchFamily="34" charset="0"/>
              <a:buChar char="•"/>
            </a:pPr>
            <a:r>
              <a:rPr lang="en-CA" sz="1400" b="0" dirty="0" smtClean="0">
                <a:solidFill>
                  <a:schemeClr val="accent1"/>
                </a:solidFill>
              </a:rPr>
              <a:t>255 Industrial Technology Advisors</a:t>
            </a:r>
            <a:r>
              <a:rPr lang="en-CA" sz="2900" b="0" dirty="0" smtClean="0">
                <a:solidFill>
                  <a:schemeClr val="accent1"/>
                </a:solidFill>
              </a:rPr>
              <a:t/>
            </a:r>
            <a:br>
              <a:rPr lang="en-CA" sz="2900" b="0" dirty="0" smtClean="0">
                <a:solidFill>
                  <a:schemeClr val="accent1"/>
                </a:solidFill>
              </a:rPr>
            </a:br>
            <a:endParaRPr lang="en-CA" sz="2900" b="0" dirty="0" smtClean="0">
              <a:solidFill>
                <a:schemeClr val="accent1"/>
              </a:solidFill>
            </a:endParaRPr>
          </a:p>
          <a:p>
            <a:pPr marL="714375" lvl="3" indent="-285750">
              <a:buFont typeface="Arial" panose="020B0604020202020204" pitchFamily="34" charset="0"/>
              <a:buChar char="‒"/>
            </a:pPr>
            <a:endParaRPr lang="en-CA" sz="900" dirty="0">
              <a:solidFill>
                <a:schemeClr val="tx1"/>
              </a:solidFill>
            </a:endParaRPr>
          </a:p>
        </p:txBody>
      </p:sp>
      <p:sp>
        <p:nvSpPr>
          <p:cNvPr id="14" name="Slide Number Placeholder 3"/>
          <p:cNvSpPr>
            <a:spLocks noGrp="1"/>
          </p:cNvSpPr>
          <p:nvPr>
            <p:ph type="sldNum" sz="quarter" idx="11"/>
          </p:nvPr>
        </p:nvSpPr>
        <p:spPr>
          <a:xfrm>
            <a:off x="8686800" y="4767263"/>
            <a:ext cx="457200" cy="273844"/>
          </a:xfrm>
        </p:spPr>
        <p:txBody>
          <a:bodyPr/>
          <a:lstStyle/>
          <a:p>
            <a:fld id="{77E68ECE-59D7-452D-8595-BBB947F3BD2D}" type="slidenum">
              <a:rPr lang="en-US" smtClean="0">
                <a:solidFill>
                  <a:schemeClr val="bg1"/>
                </a:solidFill>
              </a:rPr>
              <a:pPr/>
              <a:t>7</a:t>
            </a:fld>
            <a:endParaRPr lang="en-US" dirty="0">
              <a:solidFill>
                <a:schemeClr val="bg1"/>
              </a:solidFill>
            </a:endParaRPr>
          </a:p>
        </p:txBody>
      </p:sp>
      <p:sp>
        <p:nvSpPr>
          <p:cNvPr id="6" name="Oval 5"/>
          <p:cNvSpPr/>
          <p:nvPr/>
        </p:nvSpPr>
        <p:spPr>
          <a:xfrm>
            <a:off x="8114452" y="4841219"/>
            <a:ext cx="137160" cy="137160"/>
          </a:xfrm>
          <a:prstGeom prst="ellipse">
            <a:avLst/>
          </a:prstGeom>
          <a:solidFill>
            <a:srgbClr val="00A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Oval 14"/>
          <p:cNvSpPr/>
          <p:nvPr/>
        </p:nvSpPr>
        <p:spPr>
          <a:xfrm>
            <a:off x="8299102" y="4841219"/>
            <a:ext cx="137160" cy="137160"/>
          </a:xfrm>
          <a:prstGeom prst="ellipse">
            <a:avLst/>
          </a:prstGeom>
          <a:solidFill>
            <a:srgbClr val="007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Oval 15"/>
          <p:cNvSpPr/>
          <p:nvPr/>
        </p:nvSpPr>
        <p:spPr>
          <a:xfrm>
            <a:off x="8474055" y="4841602"/>
            <a:ext cx="137160" cy="137160"/>
          </a:xfrm>
          <a:prstGeom prst="ellipse">
            <a:avLst/>
          </a:prstGeom>
          <a:solidFill>
            <a:srgbClr val="DD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Footer Placeholder 3"/>
          <p:cNvSpPr txBox="1">
            <a:spLocks/>
          </p:cNvSpPr>
          <p:nvPr/>
        </p:nvSpPr>
        <p:spPr>
          <a:xfrm>
            <a:off x="-1434912" y="4767263"/>
            <a:ext cx="5767800" cy="365125"/>
          </a:xfrm>
          <a:prstGeom prst="ellipse">
            <a:avLst/>
          </a:prstGeom>
        </p:spPr>
        <p:txBody>
          <a:bodyPr vert="horz" lIns="0" tIns="0" rIns="0" bIns="0" rtlCol="0" anchor="ctr">
            <a:normAutofit/>
          </a:bodyPr>
          <a:lstStyle>
            <a:lvl1pPr marL="0" indent="0" algn="ctr" defTabSz="914400" rtl="0" eaLnBrk="1" latinLnBrk="0" hangingPunct="1">
              <a:lnSpc>
                <a:spcPct val="100000"/>
              </a:lnSpc>
              <a:spcBef>
                <a:spcPts val="1200"/>
              </a:spcBef>
              <a:spcAft>
                <a:spcPts val="600"/>
              </a:spcAft>
              <a:buFont typeface="Arial" panose="020B0604020202020204" pitchFamily="34" charset="0"/>
              <a:buNone/>
              <a:defRPr sz="1200" b="1" kern="1200">
                <a:solidFill>
                  <a:schemeClr val="bg1">
                    <a:lumMod val="75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700" kern="1200">
                <a:solidFill>
                  <a:srgbClr val="3B495A"/>
                </a:solidFill>
                <a:latin typeface="Arial" panose="020B0604020202020204" pitchFamily="34" charset="0"/>
                <a:ea typeface="+mn-ea"/>
                <a:cs typeface="Arial" panose="020B0604020202020204" pitchFamily="34" charset="0"/>
              </a:defRPr>
            </a:lvl2pPr>
            <a:lvl3pPr marL="228600" indent="-228600" algn="l" defTabSz="914400" rtl="0" eaLnBrk="1" latinLnBrk="0" hangingPunct="1">
              <a:lnSpc>
                <a:spcPct val="100000"/>
              </a:lnSpc>
              <a:spcBef>
                <a:spcPts val="600"/>
              </a:spcBef>
              <a:spcAft>
                <a:spcPts val="600"/>
              </a:spcAft>
              <a:buFont typeface="Arial" panose="020B0604020202020204" pitchFamily="34" charset="0"/>
              <a:buChar char="•"/>
              <a:defRPr sz="1700" kern="1200">
                <a:solidFill>
                  <a:srgbClr val="3B495A"/>
                </a:solidFill>
                <a:latin typeface="Arial" panose="020B0604020202020204" pitchFamily="34" charset="0"/>
                <a:ea typeface="+mn-ea"/>
                <a:cs typeface="Arial" panose="020B0604020202020204" pitchFamily="34" charset="0"/>
              </a:defRPr>
            </a:lvl3pPr>
            <a:lvl4pPr marL="5715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4pPr>
            <a:lvl5pPr marL="1027113"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900" dirty="0" smtClean="0">
                <a:solidFill>
                  <a:schemeClr val="bg1">
                    <a:lumMod val="85000"/>
                  </a:schemeClr>
                </a:solidFill>
              </a:rPr>
              <a:t>NATIONAL RESEARCH COUNCIL CANADA</a:t>
            </a:r>
            <a:endParaRPr lang="en-US" sz="900" dirty="0">
              <a:solidFill>
                <a:schemeClr val="bg1">
                  <a:lumMod val="85000"/>
                </a:schemeClr>
              </a:solidFill>
            </a:endParaRPr>
          </a:p>
        </p:txBody>
      </p:sp>
      <p:sp>
        <p:nvSpPr>
          <p:cNvPr id="4" name="TextBox 3"/>
          <p:cNvSpPr txBox="1"/>
          <p:nvPr/>
        </p:nvSpPr>
        <p:spPr>
          <a:xfrm>
            <a:off x="188500" y="2805333"/>
            <a:ext cx="4792664" cy="907941"/>
          </a:xfrm>
          <a:prstGeom prst="rect">
            <a:avLst/>
          </a:prstGeom>
          <a:noFill/>
        </p:spPr>
        <p:txBody>
          <a:bodyPr wrap="square" rtlCol="0">
            <a:spAutoFit/>
          </a:bodyPr>
          <a:lstStyle/>
          <a:p>
            <a:r>
              <a:rPr lang="fr-CA" sz="1400" b="1" dirty="0" smtClean="0">
                <a:solidFill>
                  <a:schemeClr val="tx2"/>
                </a:solidFill>
              </a:rPr>
              <a:t>Services</a:t>
            </a:r>
          </a:p>
          <a:p>
            <a:pPr marL="285750" indent="-285750">
              <a:buFont typeface="Arial" panose="020B0604020202020204" pitchFamily="34" charset="0"/>
              <a:buChar char="•"/>
            </a:pPr>
            <a:r>
              <a:rPr lang="fr-CA" sz="1300" dirty="0" err="1" smtClean="0"/>
              <a:t>Technical</a:t>
            </a:r>
            <a:r>
              <a:rPr lang="fr-CA" sz="1300" dirty="0" smtClean="0"/>
              <a:t> and business </a:t>
            </a:r>
            <a:r>
              <a:rPr lang="fr-CA" sz="1300" dirty="0" err="1" smtClean="0"/>
              <a:t>advisory</a:t>
            </a:r>
            <a:r>
              <a:rPr lang="fr-CA" sz="1300" dirty="0" smtClean="0"/>
              <a:t> services</a:t>
            </a:r>
          </a:p>
          <a:p>
            <a:pPr marL="285750" indent="-285750">
              <a:buFont typeface="Arial" panose="020B0604020202020204" pitchFamily="34" charset="0"/>
              <a:buChar char="•"/>
            </a:pPr>
            <a:r>
              <a:rPr lang="fr-CA" sz="1300" dirty="0" smtClean="0"/>
              <a:t>Financial assistance</a:t>
            </a:r>
          </a:p>
          <a:p>
            <a:pPr marL="285750" indent="-285750">
              <a:buFont typeface="Arial" panose="020B0604020202020204" pitchFamily="34" charset="0"/>
              <a:buChar char="•"/>
            </a:pPr>
            <a:r>
              <a:rPr lang="fr-CA" sz="1300" dirty="0" err="1" smtClean="0"/>
              <a:t>Linking</a:t>
            </a:r>
            <a:r>
              <a:rPr lang="fr-CA" sz="1300" dirty="0" smtClean="0"/>
              <a:t> </a:t>
            </a:r>
            <a:r>
              <a:rPr lang="fr-CA" sz="1300" dirty="0" err="1" smtClean="0"/>
              <a:t>SMEs</a:t>
            </a:r>
            <a:r>
              <a:rPr lang="fr-CA" sz="1300" dirty="0" smtClean="0"/>
              <a:t> </a:t>
            </a:r>
            <a:r>
              <a:rPr lang="fr-CA" sz="1300" dirty="0" err="1" smtClean="0"/>
              <a:t>with</a:t>
            </a:r>
            <a:r>
              <a:rPr lang="fr-CA" sz="1300" dirty="0" smtClean="0"/>
              <a:t> local and international </a:t>
            </a:r>
            <a:r>
              <a:rPr lang="fr-CA" sz="1300" dirty="0" err="1" smtClean="0"/>
              <a:t>opportunities</a:t>
            </a:r>
            <a:endParaRPr lang="fr-CA" sz="1300" dirty="0"/>
          </a:p>
        </p:txBody>
      </p:sp>
      <p:sp>
        <p:nvSpPr>
          <p:cNvPr id="5" name="TextBox 4"/>
          <p:cNvSpPr txBox="1"/>
          <p:nvPr/>
        </p:nvSpPr>
        <p:spPr>
          <a:xfrm>
            <a:off x="188500" y="3886325"/>
            <a:ext cx="3837810" cy="707886"/>
          </a:xfrm>
          <a:prstGeom prst="rect">
            <a:avLst/>
          </a:prstGeom>
          <a:noFill/>
        </p:spPr>
        <p:txBody>
          <a:bodyPr wrap="square" rtlCol="0">
            <a:spAutoFit/>
          </a:bodyPr>
          <a:lstStyle/>
          <a:p>
            <a:r>
              <a:rPr lang="fr-CA" sz="1400" b="1" dirty="0" smtClean="0">
                <a:solidFill>
                  <a:schemeClr val="tx2"/>
                </a:solidFill>
              </a:rPr>
              <a:t>Impact on clients</a:t>
            </a:r>
          </a:p>
          <a:p>
            <a:pPr marL="285750" indent="-285750">
              <a:buFont typeface="Arial" panose="020B0604020202020204" pitchFamily="34" charset="0"/>
              <a:buChar char="•"/>
            </a:pPr>
            <a:r>
              <a:rPr lang="fr-CA" sz="1300" dirty="0" smtClean="0"/>
              <a:t>27% </a:t>
            </a:r>
            <a:r>
              <a:rPr lang="fr-CA" sz="1300" dirty="0" err="1" smtClean="0"/>
              <a:t>increase</a:t>
            </a:r>
            <a:r>
              <a:rPr lang="fr-CA" sz="1300" dirty="0" smtClean="0"/>
              <a:t> in revenues</a:t>
            </a:r>
          </a:p>
          <a:p>
            <a:pPr marL="285750" indent="-285750">
              <a:buFont typeface="Arial" panose="020B0604020202020204" pitchFamily="34" charset="0"/>
              <a:buChar char="•"/>
            </a:pPr>
            <a:r>
              <a:rPr lang="fr-CA" sz="1300" dirty="0" smtClean="0"/>
              <a:t>18% </a:t>
            </a:r>
            <a:r>
              <a:rPr lang="fr-CA" sz="1300" dirty="0" err="1" smtClean="0"/>
              <a:t>increase</a:t>
            </a:r>
            <a:r>
              <a:rPr lang="fr-CA" sz="1300" dirty="0" smtClean="0"/>
              <a:t> in </a:t>
            </a:r>
            <a:r>
              <a:rPr lang="fr-CA" sz="1300" dirty="0" err="1" smtClean="0"/>
              <a:t>employees</a:t>
            </a:r>
            <a:endParaRPr lang="fr-CA" sz="1300" dirty="0"/>
          </a:p>
        </p:txBody>
      </p:sp>
    </p:spTree>
    <p:extLst>
      <p:ext uri="{BB962C8B-B14F-4D97-AF65-F5344CB8AC3E}">
        <p14:creationId xmlns:p14="http://schemas.microsoft.com/office/powerpoint/2010/main" val="243917636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IRAP organizational chart</a:t>
            </a:r>
            <a:endParaRPr lang="en-US" dirty="0"/>
          </a:p>
        </p:txBody>
      </p:sp>
      <p:sp>
        <p:nvSpPr>
          <p:cNvPr id="4" name="Slide Number Placeholder 3"/>
          <p:cNvSpPr>
            <a:spLocks noGrp="1"/>
          </p:cNvSpPr>
          <p:nvPr>
            <p:ph type="sldNum" sz="quarter" idx="11"/>
          </p:nvPr>
        </p:nvSpPr>
        <p:spPr/>
        <p:txBody>
          <a:bodyPr/>
          <a:lstStyle/>
          <a:p>
            <a:fld id="{77E68ECE-59D7-452D-8595-BBB947F3BD2D}" type="slidenum">
              <a:rPr lang="en-US" smtClean="0"/>
              <a:pPr/>
              <a:t>8</a:t>
            </a:fld>
            <a:endParaRPr lang="en-US" dirty="0"/>
          </a:p>
        </p:txBody>
      </p:sp>
      <p:cxnSp>
        <p:nvCxnSpPr>
          <p:cNvPr id="58" name="Straight Connector 57"/>
          <p:cNvCxnSpPr/>
          <p:nvPr/>
        </p:nvCxnSpPr>
        <p:spPr>
          <a:xfrm>
            <a:off x="6998432" y="2689998"/>
            <a:ext cx="0" cy="141736"/>
          </a:xfrm>
          <a:prstGeom prst="line">
            <a:avLst/>
          </a:prstGeom>
          <a:ln w="19050">
            <a:no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669203" y="1283147"/>
            <a:ext cx="2079409" cy="784830"/>
          </a:xfrm>
          <a:prstGeom prst="rect">
            <a:avLst/>
          </a:prstGeom>
          <a:noFill/>
          <a:ln>
            <a:noFill/>
          </a:ln>
        </p:spPr>
        <p:txBody>
          <a:bodyPr wrap="square" rtlCol="0">
            <a:spAutoFit/>
          </a:bodyPr>
          <a:lstStyle/>
          <a:p>
            <a:endParaRPr lang="en-US" sz="1100" b="1" dirty="0">
              <a:solidFill>
                <a:schemeClr val="tx1">
                  <a:lumMod val="75000"/>
                  <a:lumOff val="25000"/>
                </a:schemeClr>
              </a:solidFill>
            </a:endParaRPr>
          </a:p>
          <a:p>
            <a:r>
              <a:rPr lang="en-US" sz="1100" b="1" dirty="0" smtClean="0">
                <a:solidFill>
                  <a:schemeClr val="tx1">
                    <a:lumMod val="75000"/>
                    <a:lumOff val="25000"/>
                  </a:schemeClr>
                </a:solidFill>
              </a:rPr>
              <a:t>           DAVID LISK</a:t>
            </a:r>
          </a:p>
          <a:p>
            <a:r>
              <a:rPr lang="en-US" sz="1100" dirty="0" smtClean="0">
                <a:solidFill>
                  <a:schemeClr val="tx1">
                    <a:lumMod val="75000"/>
                    <a:lumOff val="25000"/>
                  </a:schemeClr>
                </a:solidFill>
              </a:rPr>
              <a:t>           Vice President, IRAP</a:t>
            </a:r>
          </a:p>
          <a:p>
            <a:r>
              <a:rPr lang="en-US" sz="300" dirty="0" smtClean="0">
                <a:solidFill>
                  <a:schemeClr val="tx1">
                    <a:lumMod val="75000"/>
                    <a:lumOff val="25000"/>
                  </a:schemeClr>
                </a:solidFill>
              </a:rPr>
              <a:t/>
            </a:r>
            <a:br>
              <a:rPr lang="en-US" sz="300" dirty="0" smtClean="0">
                <a:solidFill>
                  <a:schemeClr val="tx1">
                    <a:lumMod val="75000"/>
                    <a:lumOff val="25000"/>
                  </a:schemeClr>
                </a:solidFill>
              </a:rPr>
            </a:br>
            <a:r>
              <a:rPr lang="en-US" sz="300" dirty="0" smtClean="0">
                <a:solidFill>
                  <a:schemeClr val="tx1">
                    <a:lumMod val="75000"/>
                    <a:lumOff val="25000"/>
                  </a:schemeClr>
                </a:solidFill>
              </a:rPr>
              <a:t/>
            </a:r>
            <a:br>
              <a:rPr lang="en-US" sz="300" dirty="0" smtClean="0">
                <a:solidFill>
                  <a:schemeClr val="tx1">
                    <a:lumMod val="75000"/>
                    <a:lumOff val="25000"/>
                  </a:schemeClr>
                </a:solidFill>
              </a:rPr>
            </a:br>
            <a:r>
              <a:rPr lang="en-US" sz="300" dirty="0" smtClean="0">
                <a:solidFill>
                  <a:schemeClr val="tx1">
                    <a:lumMod val="75000"/>
                    <a:lumOff val="25000"/>
                  </a:schemeClr>
                </a:solidFill>
              </a:rPr>
              <a:t/>
            </a:r>
            <a:br>
              <a:rPr lang="en-US" sz="300" dirty="0" smtClean="0">
                <a:solidFill>
                  <a:schemeClr val="tx1">
                    <a:lumMod val="75000"/>
                    <a:lumOff val="25000"/>
                  </a:schemeClr>
                </a:solidFill>
              </a:rPr>
            </a:br>
            <a:endParaRPr lang="en-US" sz="300" dirty="0">
              <a:solidFill>
                <a:schemeClr val="tx1">
                  <a:lumMod val="75000"/>
                  <a:lumOff val="25000"/>
                </a:schemeClr>
              </a:solidFill>
            </a:endParaRPr>
          </a:p>
        </p:txBody>
      </p:sp>
      <p:sp>
        <p:nvSpPr>
          <p:cNvPr id="71" name="TextBox 70"/>
          <p:cNvSpPr txBox="1"/>
          <p:nvPr/>
        </p:nvSpPr>
        <p:spPr>
          <a:xfrm>
            <a:off x="220119" y="3256003"/>
            <a:ext cx="1066800" cy="1785104"/>
          </a:xfrm>
          <a:prstGeom prst="rect">
            <a:avLst/>
          </a:prstGeom>
          <a:noFill/>
          <a:ln w="6350">
            <a:noFill/>
          </a:ln>
        </p:spPr>
        <p:txBody>
          <a:bodyPr wrap="square" rtlCol="0">
            <a:spAutoFit/>
          </a:bodyPr>
          <a:lstStyle/>
          <a:p>
            <a:pPr algn="ctr"/>
            <a:endParaRPr lang="en-US" sz="1000" b="1" dirty="0" smtClean="0">
              <a:solidFill>
                <a:schemeClr val="tx1">
                  <a:lumMod val="75000"/>
                  <a:lumOff val="25000"/>
                </a:schemeClr>
              </a:solidFill>
            </a:endParaRPr>
          </a:p>
          <a:p>
            <a:pPr algn="ctr"/>
            <a:endParaRPr lang="en-US" sz="1000" b="1" dirty="0" smtClean="0">
              <a:solidFill>
                <a:schemeClr val="tx1">
                  <a:lumMod val="75000"/>
                  <a:lumOff val="25000"/>
                </a:schemeClr>
              </a:solidFill>
            </a:endParaRPr>
          </a:p>
          <a:p>
            <a:pPr algn="ctr"/>
            <a:endParaRPr lang="en-US" sz="1000" b="1" dirty="0" smtClean="0">
              <a:solidFill>
                <a:schemeClr val="tx1">
                  <a:lumMod val="75000"/>
                  <a:lumOff val="25000"/>
                </a:schemeClr>
              </a:solidFill>
            </a:endParaRPr>
          </a:p>
          <a:p>
            <a:pPr algn="ctr"/>
            <a:r>
              <a:rPr lang="en-US" sz="1000" b="1" dirty="0" smtClean="0">
                <a:solidFill>
                  <a:schemeClr val="tx1">
                    <a:lumMod val="75000"/>
                    <a:lumOff val="25000"/>
                  </a:schemeClr>
                </a:solidFill>
              </a:rPr>
              <a:t>CHRIS RYAN</a:t>
            </a:r>
          </a:p>
          <a:p>
            <a:pPr algn="ctr"/>
            <a:r>
              <a:rPr lang="en-US" sz="1000" b="1" dirty="0" smtClean="0">
                <a:solidFill>
                  <a:schemeClr val="tx1">
                    <a:lumMod val="75000"/>
                    <a:lumOff val="25000"/>
                  </a:schemeClr>
                </a:solidFill>
              </a:rPr>
              <a:t/>
            </a:r>
            <a:br>
              <a:rPr lang="en-US" sz="1000" b="1" dirty="0" smtClean="0">
                <a:solidFill>
                  <a:schemeClr val="tx1">
                    <a:lumMod val="75000"/>
                    <a:lumOff val="25000"/>
                  </a:schemeClr>
                </a:solidFill>
              </a:rPr>
            </a:br>
            <a:r>
              <a:rPr lang="en-US" sz="1000" b="1" dirty="0" smtClean="0">
                <a:solidFill>
                  <a:schemeClr val="tx1">
                    <a:lumMod val="75000"/>
                    <a:lumOff val="25000"/>
                  </a:schemeClr>
                </a:solidFill>
              </a:rPr>
              <a:t/>
            </a:r>
            <a:br>
              <a:rPr lang="en-US" sz="1000" b="1" dirty="0" smtClean="0">
                <a:solidFill>
                  <a:schemeClr val="tx1">
                    <a:lumMod val="75000"/>
                    <a:lumOff val="25000"/>
                  </a:schemeClr>
                </a:solidFill>
              </a:rPr>
            </a:br>
            <a:r>
              <a:rPr lang="en-US" sz="1000" b="1" dirty="0" smtClean="0">
                <a:solidFill>
                  <a:schemeClr val="tx1">
                    <a:lumMod val="75000"/>
                    <a:lumOff val="25000"/>
                  </a:schemeClr>
                </a:solidFill>
              </a:rPr>
              <a:t/>
            </a:r>
            <a:br>
              <a:rPr lang="en-US" sz="1000" b="1" dirty="0" smtClean="0">
                <a:solidFill>
                  <a:schemeClr val="tx1">
                    <a:lumMod val="75000"/>
                    <a:lumOff val="25000"/>
                  </a:schemeClr>
                </a:solidFill>
              </a:rPr>
            </a:br>
            <a:r>
              <a:rPr lang="en-US" sz="900" dirty="0" smtClean="0">
                <a:solidFill>
                  <a:schemeClr val="tx1">
                    <a:lumMod val="75000"/>
                    <a:lumOff val="25000"/>
                  </a:schemeClr>
                </a:solidFill>
              </a:rPr>
              <a:t>IRAP </a:t>
            </a:r>
            <a:r>
              <a:rPr lang="en-US" sz="900" dirty="0">
                <a:solidFill>
                  <a:schemeClr val="tx1">
                    <a:lumMod val="75000"/>
                    <a:lumOff val="25000"/>
                  </a:schemeClr>
                </a:solidFill>
              </a:rPr>
              <a:t>Pacific </a:t>
            </a:r>
            <a:r>
              <a:rPr lang="en-US" sz="900" dirty="0" smtClean="0">
                <a:solidFill>
                  <a:schemeClr val="tx1">
                    <a:lumMod val="75000"/>
                    <a:lumOff val="25000"/>
                  </a:schemeClr>
                </a:solidFill>
              </a:rPr>
              <a:t/>
            </a:r>
            <a:br>
              <a:rPr lang="en-US" sz="900" dirty="0" smtClean="0">
                <a:solidFill>
                  <a:schemeClr val="tx1">
                    <a:lumMod val="75000"/>
                    <a:lumOff val="25000"/>
                  </a:schemeClr>
                </a:solidFill>
              </a:rPr>
            </a:br>
            <a:r>
              <a:rPr lang="en-US" sz="900" dirty="0" smtClean="0">
                <a:solidFill>
                  <a:schemeClr val="tx1">
                    <a:lumMod val="75000"/>
                    <a:lumOff val="25000"/>
                  </a:schemeClr>
                </a:solidFill>
              </a:rPr>
              <a:t>&amp; Yukon</a:t>
            </a:r>
          </a:p>
          <a:p>
            <a:pPr algn="ctr"/>
            <a:endParaRPr lang="en-US" sz="1000" dirty="0">
              <a:solidFill>
                <a:schemeClr val="tx1">
                  <a:lumMod val="75000"/>
                  <a:lumOff val="25000"/>
                </a:schemeClr>
              </a:solidFill>
            </a:endParaRPr>
          </a:p>
          <a:p>
            <a:pPr algn="ctr"/>
            <a:endParaRPr lang="en-US" sz="1000" b="1" dirty="0" smtClean="0">
              <a:solidFill>
                <a:schemeClr val="tx1">
                  <a:lumMod val="75000"/>
                  <a:lumOff val="25000"/>
                </a:schemeClr>
              </a:solidFill>
            </a:endParaRPr>
          </a:p>
        </p:txBody>
      </p:sp>
      <p:sp>
        <p:nvSpPr>
          <p:cNvPr id="72" name="TextBox 71"/>
          <p:cNvSpPr txBox="1"/>
          <p:nvPr/>
        </p:nvSpPr>
        <p:spPr>
          <a:xfrm>
            <a:off x="1323702" y="3258422"/>
            <a:ext cx="1374784" cy="1431161"/>
          </a:xfrm>
          <a:prstGeom prst="rect">
            <a:avLst/>
          </a:prstGeom>
          <a:noFill/>
          <a:ln w="6350">
            <a:noFill/>
          </a:ln>
        </p:spPr>
        <p:txBody>
          <a:bodyPr wrap="square" rtlCol="0">
            <a:spAutoFit/>
          </a:bodyPr>
          <a:lstStyle/>
          <a:p>
            <a:pPr algn="ctr"/>
            <a:endParaRPr lang="en-US" sz="1000" b="1" dirty="0" smtClean="0">
              <a:solidFill>
                <a:schemeClr val="tx1">
                  <a:lumMod val="75000"/>
                  <a:lumOff val="25000"/>
                </a:schemeClr>
              </a:solidFill>
            </a:endParaRPr>
          </a:p>
          <a:p>
            <a:pPr algn="ctr"/>
            <a:endParaRPr lang="en-US" sz="1000" b="1" dirty="0" smtClean="0">
              <a:solidFill>
                <a:schemeClr val="tx1">
                  <a:lumMod val="75000"/>
                  <a:lumOff val="25000"/>
                </a:schemeClr>
              </a:solidFill>
            </a:endParaRPr>
          </a:p>
          <a:p>
            <a:pPr algn="ctr"/>
            <a:endParaRPr lang="en-US" sz="1000" b="1" dirty="0" smtClean="0">
              <a:solidFill>
                <a:schemeClr val="tx1">
                  <a:lumMod val="75000"/>
                  <a:lumOff val="25000"/>
                </a:schemeClr>
              </a:solidFill>
            </a:endParaRPr>
          </a:p>
          <a:p>
            <a:pPr algn="ctr"/>
            <a:r>
              <a:rPr lang="en-US" sz="1000" b="1" dirty="0" smtClean="0">
                <a:solidFill>
                  <a:schemeClr val="tx1">
                    <a:lumMod val="75000"/>
                    <a:lumOff val="25000"/>
                  </a:schemeClr>
                </a:solidFill>
              </a:rPr>
              <a:t>LAURAL </a:t>
            </a:r>
            <a:br>
              <a:rPr lang="en-US" sz="1000" b="1" dirty="0" smtClean="0">
                <a:solidFill>
                  <a:schemeClr val="tx1">
                    <a:lumMod val="75000"/>
                    <a:lumOff val="25000"/>
                  </a:schemeClr>
                </a:solidFill>
              </a:rPr>
            </a:br>
            <a:r>
              <a:rPr lang="en-US" sz="1000" b="1" dirty="0" smtClean="0">
                <a:solidFill>
                  <a:schemeClr val="tx1">
                    <a:lumMod val="75000"/>
                    <a:lumOff val="25000"/>
                  </a:schemeClr>
                </a:solidFill>
              </a:rPr>
              <a:t>PORTH-JONES</a:t>
            </a:r>
            <a:br>
              <a:rPr lang="en-US" sz="1000" b="1" dirty="0" smtClean="0">
                <a:solidFill>
                  <a:schemeClr val="tx1">
                    <a:lumMod val="75000"/>
                    <a:lumOff val="25000"/>
                  </a:schemeClr>
                </a:solidFill>
              </a:rPr>
            </a:br>
            <a:r>
              <a:rPr lang="en-US" sz="900" b="1" dirty="0" smtClean="0">
                <a:solidFill>
                  <a:schemeClr val="tx1">
                    <a:lumMod val="75000"/>
                    <a:lumOff val="25000"/>
                  </a:schemeClr>
                </a:solidFill>
              </a:rPr>
              <a:t>(Acting)</a:t>
            </a:r>
            <a:r>
              <a:rPr lang="en-US" sz="1000" b="1" dirty="0" smtClean="0">
                <a:solidFill>
                  <a:schemeClr val="tx1">
                    <a:lumMod val="75000"/>
                    <a:lumOff val="25000"/>
                  </a:schemeClr>
                </a:solidFill>
              </a:rPr>
              <a:t/>
            </a:r>
            <a:br>
              <a:rPr lang="en-US" sz="1000" b="1" dirty="0" smtClean="0">
                <a:solidFill>
                  <a:schemeClr val="tx1">
                    <a:lumMod val="75000"/>
                    <a:lumOff val="25000"/>
                  </a:schemeClr>
                </a:solidFill>
              </a:rPr>
            </a:br>
            <a:r>
              <a:rPr lang="en-US" sz="1000" dirty="0" smtClean="0">
                <a:solidFill>
                  <a:schemeClr val="tx1">
                    <a:lumMod val="75000"/>
                    <a:lumOff val="25000"/>
                  </a:schemeClr>
                </a:solidFill>
              </a:rPr>
              <a:t/>
            </a:r>
            <a:br>
              <a:rPr lang="en-US" sz="1000" dirty="0" smtClean="0">
                <a:solidFill>
                  <a:schemeClr val="tx1">
                    <a:lumMod val="75000"/>
                    <a:lumOff val="25000"/>
                  </a:schemeClr>
                </a:solidFill>
              </a:rPr>
            </a:br>
            <a:r>
              <a:rPr lang="en-US" sz="900" dirty="0" smtClean="0">
                <a:solidFill>
                  <a:schemeClr val="tx1">
                    <a:lumMod val="75000"/>
                    <a:lumOff val="25000"/>
                  </a:schemeClr>
                </a:solidFill>
              </a:rPr>
              <a:t>IRAP Prairies </a:t>
            </a:r>
            <a:br>
              <a:rPr lang="en-US" sz="900" dirty="0" smtClean="0">
                <a:solidFill>
                  <a:schemeClr val="tx1">
                    <a:lumMod val="75000"/>
                    <a:lumOff val="25000"/>
                  </a:schemeClr>
                </a:solidFill>
              </a:rPr>
            </a:br>
            <a:r>
              <a:rPr lang="en-US" sz="900" dirty="0" smtClean="0">
                <a:solidFill>
                  <a:schemeClr val="tx1">
                    <a:lumMod val="75000"/>
                    <a:lumOff val="25000"/>
                  </a:schemeClr>
                </a:solidFill>
              </a:rPr>
              <a:t>&amp; Northwest Territories </a:t>
            </a:r>
            <a:endParaRPr lang="en-US" sz="900" dirty="0">
              <a:solidFill>
                <a:schemeClr val="tx1">
                  <a:lumMod val="75000"/>
                  <a:lumOff val="25000"/>
                </a:schemeClr>
              </a:solidFill>
            </a:endParaRPr>
          </a:p>
        </p:txBody>
      </p:sp>
      <p:sp>
        <p:nvSpPr>
          <p:cNvPr id="73" name="TextBox 72"/>
          <p:cNvSpPr txBox="1"/>
          <p:nvPr/>
        </p:nvSpPr>
        <p:spPr>
          <a:xfrm>
            <a:off x="2683353" y="3251184"/>
            <a:ext cx="1066800" cy="1631216"/>
          </a:xfrm>
          <a:prstGeom prst="rect">
            <a:avLst/>
          </a:prstGeom>
          <a:noFill/>
          <a:ln w="6350">
            <a:noFill/>
          </a:ln>
        </p:spPr>
        <p:txBody>
          <a:bodyPr wrap="square" rtlCol="0">
            <a:spAutoFit/>
          </a:bodyPr>
          <a:lstStyle/>
          <a:p>
            <a:pPr algn="ctr"/>
            <a:endParaRPr lang="en-US" sz="1000" b="1" dirty="0" smtClean="0">
              <a:solidFill>
                <a:schemeClr val="tx1">
                  <a:lumMod val="75000"/>
                  <a:lumOff val="25000"/>
                </a:schemeClr>
              </a:solidFill>
            </a:endParaRPr>
          </a:p>
          <a:p>
            <a:pPr algn="ctr"/>
            <a:endParaRPr lang="en-US" sz="1000" b="1" dirty="0" smtClean="0">
              <a:solidFill>
                <a:schemeClr val="tx1">
                  <a:lumMod val="75000"/>
                  <a:lumOff val="25000"/>
                </a:schemeClr>
              </a:solidFill>
            </a:endParaRPr>
          </a:p>
          <a:p>
            <a:pPr algn="ctr"/>
            <a:endParaRPr lang="en-US" sz="1000" b="1" dirty="0" smtClean="0">
              <a:solidFill>
                <a:schemeClr val="tx1">
                  <a:lumMod val="75000"/>
                  <a:lumOff val="25000"/>
                </a:schemeClr>
              </a:solidFill>
            </a:endParaRPr>
          </a:p>
          <a:p>
            <a:pPr algn="ctr"/>
            <a:r>
              <a:rPr lang="en-US" sz="1000" b="1" dirty="0" smtClean="0">
                <a:solidFill>
                  <a:schemeClr val="tx1">
                    <a:lumMod val="75000"/>
                    <a:lumOff val="25000"/>
                  </a:schemeClr>
                </a:solidFill>
              </a:rPr>
              <a:t>MIKE CURRY</a:t>
            </a:r>
            <a:r>
              <a:rPr lang="en-US" sz="1000" b="1" dirty="0">
                <a:solidFill>
                  <a:schemeClr val="tx1">
                    <a:lumMod val="75000"/>
                    <a:lumOff val="25000"/>
                  </a:schemeClr>
                </a:solidFill>
              </a:rPr>
              <a:t/>
            </a:r>
            <a:br>
              <a:rPr lang="en-US" sz="1000" b="1" dirty="0">
                <a:solidFill>
                  <a:schemeClr val="tx1">
                    <a:lumMod val="75000"/>
                    <a:lumOff val="25000"/>
                  </a:schemeClr>
                </a:solidFill>
              </a:rPr>
            </a:br>
            <a:r>
              <a:rPr lang="en-US" sz="1000" b="1" dirty="0">
                <a:solidFill>
                  <a:schemeClr val="tx1">
                    <a:lumMod val="75000"/>
                    <a:lumOff val="25000"/>
                  </a:schemeClr>
                </a:solidFill>
              </a:rPr>
              <a:t/>
            </a:r>
            <a:br>
              <a:rPr lang="en-US" sz="1000" b="1" dirty="0">
                <a:solidFill>
                  <a:schemeClr val="tx1">
                    <a:lumMod val="75000"/>
                    <a:lumOff val="25000"/>
                  </a:schemeClr>
                </a:solidFill>
              </a:rPr>
            </a:br>
            <a:endParaRPr lang="en-US" sz="1000" dirty="0">
              <a:solidFill>
                <a:schemeClr val="tx1">
                  <a:lumMod val="75000"/>
                  <a:lumOff val="25000"/>
                </a:schemeClr>
              </a:solidFill>
            </a:endParaRPr>
          </a:p>
          <a:p>
            <a:pPr algn="ctr"/>
            <a:r>
              <a:rPr lang="en-US" sz="1000" dirty="0" smtClean="0">
                <a:solidFill>
                  <a:schemeClr val="tx1">
                    <a:lumMod val="75000"/>
                    <a:lumOff val="25000"/>
                  </a:schemeClr>
                </a:solidFill>
              </a:rPr>
              <a:t/>
            </a:r>
            <a:br>
              <a:rPr lang="en-US" sz="1000" dirty="0" smtClean="0">
                <a:solidFill>
                  <a:schemeClr val="tx1">
                    <a:lumMod val="75000"/>
                    <a:lumOff val="25000"/>
                  </a:schemeClr>
                </a:solidFill>
              </a:rPr>
            </a:br>
            <a:r>
              <a:rPr lang="en-US" sz="900" dirty="0" smtClean="0">
                <a:solidFill>
                  <a:schemeClr val="tx1">
                    <a:lumMod val="75000"/>
                    <a:lumOff val="25000"/>
                  </a:schemeClr>
                </a:solidFill>
              </a:rPr>
              <a:t>IRAP Ontario</a:t>
            </a:r>
          </a:p>
          <a:p>
            <a:pPr algn="ctr"/>
            <a:endParaRPr lang="en-US" sz="1000" dirty="0">
              <a:solidFill>
                <a:schemeClr val="tx1">
                  <a:lumMod val="75000"/>
                  <a:lumOff val="25000"/>
                </a:schemeClr>
              </a:solidFill>
            </a:endParaRPr>
          </a:p>
          <a:p>
            <a:pPr algn="ctr"/>
            <a:endParaRPr lang="en-US" sz="1000" b="1" dirty="0" smtClean="0">
              <a:solidFill>
                <a:schemeClr val="tx1">
                  <a:lumMod val="75000"/>
                  <a:lumOff val="25000"/>
                </a:schemeClr>
              </a:solidFill>
            </a:endParaRPr>
          </a:p>
        </p:txBody>
      </p:sp>
      <p:sp>
        <p:nvSpPr>
          <p:cNvPr id="74" name="TextBox 73"/>
          <p:cNvSpPr txBox="1"/>
          <p:nvPr/>
        </p:nvSpPr>
        <p:spPr>
          <a:xfrm>
            <a:off x="3866818" y="3233422"/>
            <a:ext cx="1218897" cy="1631216"/>
          </a:xfrm>
          <a:prstGeom prst="rect">
            <a:avLst/>
          </a:prstGeom>
          <a:noFill/>
          <a:ln w="6350">
            <a:noFill/>
          </a:ln>
        </p:spPr>
        <p:txBody>
          <a:bodyPr wrap="square" rtlCol="0">
            <a:spAutoFit/>
          </a:bodyPr>
          <a:lstStyle/>
          <a:p>
            <a:pPr algn="ctr"/>
            <a:endParaRPr lang="en-US" sz="1000" b="1" dirty="0" smtClean="0">
              <a:solidFill>
                <a:schemeClr val="tx1">
                  <a:lumMod val="75000"/>
                  <a:lumOff val="25000"/>
                </a:schemeClr>
              </a:solidFill>
            </a:endParaRPr>
          </a:p>
          <a:p>
            <a:pPr algn="ctr"/>
            <a:endParaRPr lang="en-US" sz="1000" b="1" dirty="0" smtClean="0">
              <a:solidFill>
                <a:schemeClr val="tx1">
                  <a:lumMod val="75000"/>
                  <a:lumOff val="25000"/>
                </a:schemeClr>
              </a:solidFill>
            </a:endParaRPr>
          </a:p>
          <a:p>
            <a:pPr algn="ctr"/>
            <a:endParaRPr lang="en-US" sz="1000" b="1" dirty="0" smtClean="0">
              <a:solidFill>
                <a:schemeClr val="tx1">
                  <a:lumMod val="75000"/>
                  <a:lumOff val="25000"/>
                </a:schemeClr>
              </a:solidFill>
            </a:endParaRPr>
          </a:p>
          <a:p>
            <a:pPr algn="ctr"/>
            <a:r>
              <a:rPr lang="en-US" sz="1000" b="1" dirty="0" smtClean="0">
                <a:solidFill>
                  <a:schemeClr val="tx1">
                    <a:lumMod val="75000"/>
                    <a:lumOff val="25000"/>
                  </a:schemeClr>
                </a:solidFill>
              </a:rPr>
              <a:t>LLYNNE PLANTE</a:t>
            </a:r>
            <a:r>
              <a:rPr lang="en-US" sz="1000" b="1" dirty="0">
                <a:solidFill>
                  <a:schemeClr val="tx1">
                    <a:lumMod val="75000"/>
                    <a:lumOff val="25000"/>
                  </a:schemeClr>
                </a:solidFill>
              </a:rPr>
              <a:t/>
            </a:r>
            <a:br>
              <a:rPr lang="en-US" sz="1000" b="1" dirty="0">
                <a:solidFill>
                  <a:schemeClr val="tx1">
                    <a:lumMod val="75000"/>
                    <a:lumOff val="25000"/>
                  </a:schemeClr>
                </a:solidFill>
              </a:rPr>
            </a:br>
            <a:endParaRPr lang="en-US" sz="1000" b="1" dirty="0">
              <a:solidFill>
                <a:schemeClr val="tx1">
                  <a:lumMod val="75000"/>
                  <a:lumOff val="25000"/>
                </a:schemeClr>
              </a:solidFill>
            </a:endParaRPr>
          </a:p>
          <a:p>
            <a:pPr algn="ctr"/>
            <a:r>
              <a:rPr lang="en-US" sz="1000" b="1" dirty="0">
                <a:solidFill>
                  <a:schemeClr val="tx1">
                    <a:lumMod val="75000"/>
                    <a:lumOff val="25000"/>
                  </a:schemeClr>
                </a:solidFill>
              </a:rPr>
              <a:t/>
            </a:r>
            <a:br>
              <a:rPr lang="en-US" sz="1000" b="1" dirty="0">
                <a:solidFill>
                  <a:schemeClr val="tx1">
                    <a:lumMod val="75000"/>
                    <a:lumOff val="25000"/>
                  </a:schemeClr>
                </a:solidFill>
              </a:rPr>
            </a:br>
            <a:r>
              <a:rPr lang="en-US" sz="900" dirty="0" smtClean="0">
                <a:solidFill>
                  <a:schemeClr val="tx1">
                    <a:lumMod val="75000"/>
                    <a:lumOff val="25000"/>
                  </a:schemeClr>
                </a:solidFill>
              </a:rPr>
              <a:t>IRAP Quebec</a:t>
            </a:r>
          </a:p>
          <a:p>
            <a:pPr algn="ctr"/>
            <a:endParaRPr lang="en-US" sz="1000" dirty="0">
              <a:solidFill>
                <a:schemeClr val="tx1">
                  <a:lumMod val="75000"/>
                  <a:lumOff val="25000"/>
                </a:schemeClr>
              </a:solidFill>
            </a:endParaRPr>
          </a:p>
          <a:p>
            <a:pPr algn="ctr"/>
            <a:endParaRPr lang="en-US" sz="1000" dirty="0">
              <a:solidFill>
                <a:schemeClr val="tx1">
                  <a:lumMod val="75000"/>
                  <a:lumOff val="25000"/>
                </a:schemeClr>
              </a:solidFill>
            </a:endParaRPr>
          </a:p>
        </p:txBody>
      </p:sp>
      <p:sp>
        <p:nvSpPr>
          <p:cNvPr id="75" name="TextBox 74"/>
          <p:cNvSpPr txBox="1"/>
          <p:nvPr/>
        </p:nvSpPr>
        <p:spPr>
          <a:xfrm>
            <a:off x="5180941" y="3233422"/>
            <a:ext cx="1066800" cy="1621982"/>
          </a:xfrm>
          <a:prstGeom prst="rect">
            <a:avLst/>
          </a:prstGeom>
          <a:noFill/>
          <a:ln w="6350">
            <a:noFill/>
          </a:ln>
        </p:spPr>
        <p:txBody>
          <a:bodyPr wrap="square" rtlCol="0">
            <a:spAutoFit/>
          </a:bodyPr>
          <a:lstStyle/>
          <a:p>
            <a:pPr algn="ctr"/>
            <a:endParaRPr lang="en-US" sz="1000" b="1" dirty="0" smtClean="0">
              <a:solidFill>
                <a:schemeClr val="tx1">
                  <a:lumMod val="75000"/>
                  <a:lumOff val="25000"/>
                </a:schemeClr>
              </a:solidFill>
            </a:endParaRPr>
          </a:p>
          <a:p>
            <a:pPr algn="ctr"/>
            <a:endParaRPr lang="en-US" sz="1000" b="1" dirty="0" smtClean="0">
              <a:solidFill>
                <a:schemeClr val="tx1">
                  <a:lumMod val="75000"/>
                  <a:lumOff val="25000"/>
                </a:schemeClr>
              </a:solidFill>
            </a:endParaRPr>
          </a:p>
          <a:p>
            <a:pPr algn="ctr"/>
            <a:endParaRPr lang="en-US" sz="1000" b="1" dirty="0" smtClean="0">
              <a:solidFill>
                <a:schemeClr val="tx1">
                  <a:lumMod val="75000"/>
                  <a:lumOff val="25000"/>
                </a:schemeClr>
              </a:solidFill>
            </a:endParaRPr>
          </a:p>
          <a:p>
            <a:pPr algn="ctr"/>
            <a:r>
              <a:rPr lang="en-US" sz="970" b="1" dirty="0" smtClean="0">
                <a:solidFill>
                  <a:schemeClr val="tx1">
                    <a:lumMod val="75000"/>
                    <a:lumOff val="25000"/>
                  </a:schemeClr>
                </a:solidFill>
              </a:rPr>
              <a:t>ROBERT FAULDER </a:t>
            </a:r>
            <a:r>
              <a:rPr lang="en-US" sz="900" b="1" dirty="0" smtClean="0">
                <a:solidFill>
                  <a:schemeClr val="tx1">
                    <a:lumMod val="75000"/>
                    <a:lumOff val="25000"/>
                  </a:schemeClr>
                </a:solidFill>
              </a:rPr>
              <a:t>(</a:t>
            </a:r>
            <a:r>
              <a:rPr lang="en-US" sz="900" b="1" dirty="0">
                <a:solidFill>
                  <a:schemeClr val="tx1">
                    <a:lumMod val="75000"/>
                    <a:lumOff val="25000"/>
                  </a:schemeClr>
                </a:solidFill>
              </a:rPr>
              <a:t>Acting)</a:t>
            </a:r>
            <a:r>
              <a:rPr lang="en-US" sz="1000" b="1" dirty="0">
                <a:solidFill>
                  <a:schemeClr val="tx1">
                    <a:lumMod val="75000"/>
                    <a:lumOff val="25000"/>
                  </a:schemeClr>
                </a:solidFill>
              </a:rPr>
              <a:t/>
            </a:r>
            <a:br>
              <a:rPr lang="en-US" sz="1000" b="1" dirty="0">
                <a:solidFill>
                  <a:schemeClr val="tx1">
                    <a:lumMod val="75000"/>
                    <a:lumOff val="25000"/>
                  </a:schemeClr>
                </a:solidFill>
              </a:rPr>
            </a:br>
            <a:endParaRPr lang="en-US" sz="1000" dirty="0">
              <a:solidFill>
                <a:schemeClr val="tx1">
                  <a:lumMod val="75000"/>
                  <a:lumOff val="25000"/>
                </a:schemeClr>
              </a:solidFill>
            </a:endParaRPr>
          </a:p>
          <a:p>
            <a:pPr algn="ctr"/>
            <a:r>
              <a:rPr lang="en-US" sz="900" dirty="0">
                <a:solidFill>
                  <a:schemeClr val="tx1">
                    <a:lumMod val="75000"/>
                    <a:lumOff val="25000"/>
                  </a:schemeClr>
                </a:solidFill>
              </a:rPr>
              <a:t>IRAP Atlantic </a:t>
            </a:r>
            <a:br>
              <a:rPr lang="en-US" sz="900" dirty="0">
                <a:solidFill>
                  <a:schemeClr val="tx1">
                    <a:lumMod val="75000"/>
                    <a:lumOff val="25000"/>
                  </a:schemeClr>
                </a:solidFill>
              </a:rPr>
            </a:br>
            <a:r>
              <a:rPr lang="en-US" sz="900" dirty="0">
                <a:solidFill>
                  <a:schemeClr val="tx1">
                    <a:lumMod val="75000"/>
                    <a:lumOff val="25000"/>
                  </a:schemeClr>
                </a:solidFill>
              </a:rPr>
              <a:t>&amp; </a:t>
            </a:r>
            <a:r>
              <a:rPr lang="en-US" sz="900" dirty="0" smtClean="0">
                <a:solidFill>
                  <a:schemeClr val="tx1">
                    <a:lumMod val="75000"/>
                    <a:lumOff val="25000"/>
                  </a:schemeClr>
                </a:solidFill>
              </a:rPr>
              <a:t>Nunavut</a:t>
            </a:r>
            <a:endParaRPr lang="en-US" sz="900" dirty="0">
              <a:solidFill>
                <a:schemeClr val="tx1">
                  <a:lumMod val="75000"/>
                  <a:lumOff val="25000"/>
                </a:schemeClr>
              </a:solidFill>
            </a:endParaRPr>
          </a:p>
          <a:p>
            <a:pPr algn="ctr"/>
            <a:endParaRPr lang="en-US" sz="1000" b="1" dirty="0" smtClean="0">
              <a:solidFill>
                <a:schemeClr val="tx1">
                  <a:lumMod val="75000"/>
                  <a:lumOff val="25000"/>
                </a:schemeClr>
              </a:solidFill>
            </a:endParaRPr>
          </a:p>
        </p:txBody>
      </p:sp>
      <p:sp>
        <p:nvSpPr>
          <p:cNvPr id="76" name="TextBox 75"/>
          <p:cNvSpPr txBox="1"/>
          <p:nvPr/>
        </p:nvSpPr>
        <p:spPr>
          <a:xfrm>
            <a:off x="6453044" y="3233422"/>
            <a:ext cx="1066800" cy="1631216"/>
          </a:xfrm>
          <a:prstGeom prst="rect">
            <a:avLst/>
          </a:prstGeom>
          <a:noFill/>
          <a:ln w="6350">
            <a:noFill/>
          </a:ln>
        </p:spPr>
        <p:txBody>
          <a:bodyPr wrap="square" rtlCol="0">
            <a:spAutoFit/>
          </a:bodyPr>
          <a:lstStyle/>
          <a:p>
            <a:pPr algn="ctr"/>
            <a:endParaRPr lang="en-US" sz="1000" b="1" dirty="0" smtClean="0">
              <a:solidFill>
                <a:schemeClr val="tx1">
                  <a:lumMod val="75000"/>
                  <a:lumOff val="25000"/>
                </a:schemeClr>
              </a:solidFill>
            </a:endParaRPr>
          </a:p>
          <a:p>
            <a:pPr algn="ctr"/>
            <a:endParaRPr lang="en-US" sz="1000" b="1" dirty="0" smtClean="0">
              <a:solidFill>
                <a:schemeClr val="tx1">
                  <a:lumMod val="75000"/>
                  <a:lumOff val="25000"/>
                </a:schemeClr>
              </a:solidFill>
            </a:endParaRPr>
          </a:p>
          <a:p>
            <a:pPr algn="ctr"/>
            <a:endParaRPr lang="en-US" sz="1000" b="1" dirty="0" smtClean="0">
              <a:solidFill>
                <a:schemeClr val="tx1">
                  <a:lumMod val="75000"/>
                  <a:lumOff val="25000"/>
                </a:schemeClr>
              </a:solidFill>
            </a:endParaRPr>
          </a:p>
          <a:p>
            <a:pPr algn="ctr"/>
            <a:r>
              <a:rPr lang="en-US" sz="1000" b="1" dirty="0" smtClean="0">
                <a:solidFill>
                  <a:schemeClr val="tx1">
                    <a:lumMod val="75000"/>
                    <a:lumOff val="25000"/>
                  </a:schemeClr>
                </a:solidFill>
              </a:rPr>
              <a:t>BRAD GOODYEAR</a:t>
            </a:r>
            <a:br>
              <a:rPr lang="en-US" sz="1000" b="1" dirty="0" smtClean="0">
                <a:solidFill>
                  <a:schemeClr val="tx1">
                    <a:lumMod val="75000"/>
                    <a:lumOff val="25000"/>
                  </a:schemeClr>
                </a:solidFill>
              </a:rPr>
            </a:br>
            <a:endParaRPr lang="en-US" sz="1000" b="1" dirty="0" smtClean="0">
              <a:solidFill>
                <a:schemeClr val="tx1">
                  <a:lumMod val="75000"/>
                  <a:lumOff val="25000"/>
                </a:schemeClr>
              </a:solidFill>
            </a:endParaRPr>
          </a:p>
          <a:p>
            <a:pPr algn="ctr"/>
            <a:r>
              <a:rPr lang="en-US" sz="1000" dirty="0" smtClean="0">
                <a:solidFill>
                  <a:schemeClr val="tx1">
                    <a:lumMod val="75000"/>
                    <a:lumOff val="25000"/>
                  </a:schemeClr>
                </a:solidFill>
              </a:rPr>
              <a:t/>
            </a:r>
            <a:br>
              <a:rPr lang="en-US" sz="1000" dirty="0" smtClean="0">
                <a:solidFill>
                  <a:schemeClr val="tx1">
                    <a:lumMod val="75000"/>
                    <a:lumOff val="25000"/>
                  </a:schemeClr>
                </a:solidFill>
              </a:rPr>
            </a:br>
            <a:r>
              <a:rPr lang="en-US" sz="900" dirty="0" smtClean="0">
                <a:solidFill>
                  <a:schemeClr val="tx1">
                    <a:lumMod val="75000"/>
                    <a:lumOff val="25000"/>
                  </a:schemeClr>
                </a:solidFill>
              </a:rPr>
              <a:t>IRAP </a:t>
            </a:r>
            <a:r>
              <a:rPr lang="en-US" sz="900" dirty="0">
                <a:solidFill>
                  <a:schemeClr val="tx1">
                    <a:lumMod val="75000"/>
                    <a:lumOff val="25000"/>
                  </a:schemeClr>
                </a:solidFill>
              </a:rPr>
              <a:t>Division </a:t>
            </a:r>
            <a:r>
              <a:rPr lang="en-US" sz="900" dirty="0" smtClean="0">
                <a:solidFill>
                  <a:schemeClr val="tx1">
                    <a:lumMod val="75000"/>
                    <a:lumOff val="25000"/>
                  </a:schemeClr>
                </a:solidFill>
              </a:rPr>
              <a:t>Services</a:t>
            </a:r>
            <a:endParaRPr lang="en-US" sz="900" dirty="0">
              <a:solidFill>
                <a:schemeClr val="tx1">
                  <a:lumMod val="75000"/>
                  <a:lumOff val="25000"/>
                </a:schemeClr>
              </a:solidFill>
            </a:endParaRPr>
          </a:p>
          <a:p>
            <a:pPr algn="ctr"/>
            <a:endParaRPr lang="en-US" sz="1000" dirty="0">
              <a:solidFill>
                <a:schemeClr val="tx1">
                  <a:lumMod val="75000"/>
                  <a:lumOff val="25000"/>
                </a:schemeClr>
              </a:solidFill>
            </a:endParaRPr>
          </a:p>
        </p:txBody>
      </p:sp>
      <p:sp>
        <p:nvSpPr>
          <p:cNvPr id="77" name="TextBox 76"/>
          <p:cNvSpPr txBox="1"/>
          <p:nvPr/>
        </p:nvSpPr>
        <p:spPr>
          <a:xfrm>
            <a:off x="7659117" y="3233422"/>
            <a:ext cx="1066800" cy="1477328"/>
          </a:xfrm>
          <a:prstGeom prst="rect">
            <a:avLst/>
          </a:prstGeom>
          <a:noFill/>
          <a:ln w="6350">
            <a:noFill/>
          </a:ln>
        </p:spPr>
        <p:txBody>
          <a:bodyPr wrap="square" rtlCol="0">
            <a:spAutoFit/>
          </a:bodyPr>
          <a:lstStyle/>
          <a:p>
            <a:pPr algn="ctr"/>
            <a:endParaRPr lang="en-US" sz="1000" b="1" dirty="0" smtClean="0">
              <a:solidFill>
                <a:schemeClr val="tx1">
                  <a:lumMod val="75000"/>
                  <a:lumOff val="25000"/>
                </a:schemeClr>
              </a:solidFill>
            </a:endParaRPr>
          </a:p>
          <a:p>
            <a:pPr algn="ctr"/>
            <a:endParaRPr lang="en-US" sz="1000" b="1" dirty="0" smtClean="0">
              <a:solidFill>
                <a:schemeClr val="tx1">
                  <a:lumMod val="75000"/>
                  <a:lumOff val="25000"/>
                </a:schemeClr>
              </a:solidFill>
            </a:endParaRPr>
          </a:p>
          <a:p>
            <a:pPr algn="ctr"/>
            <a:endParaRPr lang="en-US" sz="1000" b="1" dirty="0" smtClean="0">
              <a:solidFill>
                <a:schemeClr val="tx1">
                  <a:lumMod val="75000"/>
                  <a:lumOff val="25000"/>
                </a:schemeClr>
              </a:solidFill>
            </a:endParaRPr>
          </a:p>
          <a:p>
            <a:pPr algn="ctr"/>
            <a:r>
              <a:rPr lang="en-US" sz="1000" b="1" dirty="0" smtClean="0">
                <a:solidFill>
                  <a:schemeClr val="tx1">
                    <a:lumMod val="75000"/>
                    <a:lumOff val="25000"/>
                  </a:schemeClr>
                </a:solidFill>
              </a:rPr>
              <a:t>MELANIE CULLINS</a:t>
            </a:r>
          </a:p>
          <a:p>
            <a:pPr algn="ctr"/>
            <a:endParaRPr lang="en-US" sz="1000" b="1" dirty="0">
              <a:solidFill>
                <a:schemeClr val="tx1">
                  <a:lumMod val="75000"/>
                  <a:lumOff val="25000"/>
                </a:schemeClr>
              </a:solidFill>
            </a:endParaRPr>
          </a:p>
          <a:p>
            <a:pPr algn="ctr"/>
            <a:r>
              <a:rPr lang="en-US" sz="1000" dirty="0" smtClean="0">
                <a:solidFill>
                  <a:schemeClr val="tx1">
                    <a:lumMod val="75000"/>
                    <a:lumOff val="25000"/>
                  </a:schemeClr>
                </a:solidFill>
              </a:rPr>
              <a:t/>
            </a:r>
            <a:br>
              <a:rPr lang="en-US" sz="1000" dirty="0" smtClean="0">
                <a:solidFill>
                  <a:schemeClr val="tx1">
                    <a:lumMod val="75000"/>
                    <a:lumOff val="25000"/>
                  </a:schemeClr>
                </a:solidFill>
              </a:rPr>
            </a:br>
            <a:r>
              <a:rPr lang="en-US" sz="900" dirty="0" smtClean="0">
                <a:solidFill>
                  <a:schemeClr val="tx1">
                    <a:lumMod val="75000"/>
                    <a:lumOff val="25000"/>
                  </a:schemeClr>
                </a:solidFill>
              </a:rPr>
              <a:t>International</a:t>
            </a:r>
            <a:endParaRPr lang="en-US" sz="900" dirty="0">
              <a:solidFill>
                <a:schemeClr val="tx1">
                  <a:lumMod val="75000"/>
                  <a:lumOff val="25000"/>
                </a:schemeClr>
              </a:solidFill>
            </a:endParaRPr>
          </a:p>
          <a:p>
            <a:pPr algn="ctr"/>
            <a:endParaRPr lang="en-US" sz="1000" dirty="0">
              <a:solidFill>
                <a:schemeClr val="tx1">
                  <a:lumMod val="75000"/>
                  <a:lumOff val="25000"/>
                </a:schemeClr>
              </a:solidFill>
            </a:endParaRPr>
          </a:p>
        </p:txBody>
      </p:sp>
      <p:pic>
        <p:nvPicPr>
          <p:cNvPr id="24" name="Picture 23"/>
          <p:cNvPicPr>
            <a:picLocks noChangeAspect="1"/>
          </p:cNvPicPr>
          <p:nvPr/>
        </p:nvPicPr>
        <p:blipFill>
          <a:blip r:embed="rId3"/>
          <a:stretch>
            <a:fillRect/>
          </a:stretch>
        </p:blipFill>
        <p:spPr>
          <a:xfrm>
            <a:off x="686459" y="2374103"/>
            <a:ext cx="7664533" cy="653032"/>
          </a:xfrm>
          <a:prstGeom prst="rect">
            <a:avLst/>
          </a:prstGeom>
        </p:spPr>
      </p:pic>
      <p:sp>
        <p:nvSpPr>
          <p:cNvPr id="25" name="TextBox 24"/>
          <p:cNvSpPr txBox="1"/>
          <p:nvPr/>
        </p:nvSpPr>
        <p:spPr>
          <a:xfrm>
            <a:off x="3254225" y="2269259"/>
            <a:ext cx="2454682" cy="255874"/>
          </a:xfrm>
          <a:prstGeom prst="rect">
            <a:avLst/>
          </a:prstGeom>
          <a:solidFill>
            <a:schemeClr val="bg1"/>
          </a:solidFill>
        </p:spPr>
        <p:txBody>
          <a:bodyPr wrap="square" rtlCol="0">
            <a:noAutofit/>
          </a:bodyPr>
          <a:lstStyle/>
          <a:p>
            <a:pPr algn="ctr"/>
            <a:r>
              <a:rPr lang="fr-CA" sz="1200" b="1" dirty="0" smtClean="0">
                <a:solidFill>
                  <a:schemeClr val="tx2"/>
                </a:solidFill>
              </a:rPr>
              <a:t>EXECUTIVE DIRECTORS</a:t>
            </a:r>
            <a:endParaRPr lang="fr-CA" sz="1200" b="1" dirty="0">
              <a:solidFill>
                <a:schemeClr val="tx2"/>
              </a:solidFill>
            </a:endParaRPr>
          </a:p>
        </p:txBody>
      </p:sp>
      <p:sp>
        <p:nvSpPr>
          <p:cNvPr id="26" name="Oval 25"/>
          <p:cNvSpPr/>
          <p:nvPr/>
        </p:nvSpPr>
        <p:spPr>
          <a:xfrm>
            <a:off x="3970086" y="1190703"/>
            <a:ext cx="1097280" cy="109728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7" name="Oval 26"/>
          <p:cNvSpPr/>
          <p:nvPr/>
        </p:nvSpPr>
        <p:spPr>
          <a:xfrm>
            <a:off x="252660" y="2625841"/>
            <a:ext cx="1097280" cy="109728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8" name="Oval 27"/>
          <p:cNvSpPr/>
          <p:nvPr/>
        </p:nvSpPr>
        <p:spPr>
          <a:xfrm>
            <a:off x="1456895" y="2625841"/>
            <a:ext cx="1097280" cy="1097280"/>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9" name="Oval 28"/>
          <p:cNvSpPr/>
          <p:nvPr/>
        </p:nvSpPr>
        <p:spPr>
          <a:xfrm>
            <a:off x="2698486" y="2625841"/>
            <a:ext cx="1097280" cy="1097280"/>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0" name="Oval 29"/>
          <p:cNvSpPr/>
          <p:nvPr/>
        </p:nvSpPr>
        <p:spPr>
          <a:xfrm>
            <a:off x="3932926" y="2625841"/>
            <a:ext cx="1097280" cy="1097280"/>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1" name="Oval 30"/>
          <p:cNvSpPr/>
          <p:nvPr/>
        </p:nvSpPr>
        <p:spPr>
          <a:xfrm>
            <a:off x="5160267" y="2625841"/>
            <a:ext cx="1097280" cy="109728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2" name="Oval 31"/>
          <p:cNvSpPr/>
          <p:nvPr/>
        </p:nvSpPr>
        <p:spPr>
          <a:xfrm>
            <a:off x="6437804" y="2625841"/>
            <a:ext cx="1097280" cy="109728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3" name="Oval 32"/>
          <p:cNvSpPr/>
          <p:nvPr/>
        </p:nvSpPr>
        <p:spPr>
          <a:xfrm>
            <a:off x="7643877" y="2625841"/>
            <a:ext cx="1097280" cy="1097280"/>
          </a:xfrm>
          <a:prstGeom prst="ellipse">
            <a:avLst/>
          </a:prstGeom>
          <a:blipFill dpi="0" rotWithShape="1">
            <a:blip r:embed="rId1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4" name="Footer Placeholder 3"/>
          <p:cNvSpPr txBox="1">
            <a:spLocks/>
          </p:cNvSpPr>
          <p:nvPr/>
        </p:nvSpPr>
        <p:spPr>
          <a:xfrm>
            <a:off x="-1434912" y="4767263"/>
            <a:ext cx="5767800" cy="365125"/>
          </a:xfrm>
          <a:prstGeom prst="ellipse">
            <a:avLst/>
          </a:prstGeom>
        </p:spPr>
        <p:txBody>
          <a:bodyPr vert="horz" lIns="0" tIns="0" rIns="0" bIns="0" rtlCol="0" anchor="ctr">
            <a:normAutofit/>
          </a:bodyPr>
          <a:lstStyle>
            <a:lvl1pPr marL="0" indent="0" algn="ctr" defTabSz="914400" rtl="0" eaLnBrk="1" latinLnBrk="0" hangingPunct="1">
              <a:lnSpc>
                <a:spcPct val="100000"/>
              </a:lnSpc>
              <a:spcBef>
                <a:spcPts val="1200"/>
              </a:spcBef>
              <a:spcAft>
                <a:spcPts val="600"/>
              </a:spcAft>
              <a:buFont typeface="Arial" panose="020B0604020202020204" pitchFamily="34" charset="0"/>
              <a:buNone/>
              <a:defRPr sz="1200" b="1" kern="1200">
                <a:solidFill>
                  <a:schemeClr val="bg1">
                    <a:lumMod val="75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700" kern="1200">
                <a:solidFill>
                  <a:srgbClr val="3B495A"/>
                </a:solidFill>
                <a:latin typeface="Arial" panose="020B0604020202020204" pitchFamily="34" charset="0"/>
                <a:ea typeface="+mn-ea"/>
                <a:cs typeface="Arial" panose="020B0604020202020204" pitchFamily="34" charset="0"/>
              </a:defRPr>
            </a:lvl2pPr>
            <a:lvl3pPr marL="228600" indent="-228600" algn="l" defTabSz="914400" rtl="0" eaLnBrk="1" latinLnBrk="0" hangingPunct="1">
              <a:lnSpc>
                <a:spcPct val="100000"/>
              </a:lnSpc>
              <a:spcBef>
                <a:spcPts val="600"/>
              </a:spcBef>
              <a:spcAft>
                <a:spcPts val="600"/>
              </a:spcAft>
              <a:buFont typeface="Arial" panose="020B0604020202020204" pitchFamily="34" charset="0"/>
              <a:buChar char="•"/>
              <a:defRPr sz="1700" kern="1200">
                <a:solidFill>
                  <a:srgbClr val="3B495A"/>
                </a:solidFill>
                <a:latin typeface="Arial" panose="020B0604020202020204" pitchFamily="34" charset="0"/>
                <a:ea typeface="+mn-ea"/>
                <a:cs typeface="Arial" panose="020B0604020202020204" pitchFamily="34" charset="0"/>
              </a:defRPr>
            </a:lvl3pPr>
            <a:lvl4pPr marL="5715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4pPr>
            <a:lvl5pPr marL="1027113"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900" dirty="0" smtClean="0">
                <a:solidFill>
                  <a:schemeClr val="bg1">
                    <a:lumMod val="85000"/>
                  </a:schemeClr>
                </a:solidFill>
              </a:rPr>
              <a:t>NATIONAL RESEARCH COUNCIL CANADA</a:t>
            </a:r>
            <a:endParaRPr lang="en-US" sz="900" dirty="0">
              <a:solidFill>
                <a:schemeClr val="bg1">
                  <a:lumMod val="85000"/>
                </a:schemeClr>
              </a:solidFill>
            </a:endParaRPr>
          </a:p>
        </p:txBody>
      </p:sp>
    </p:spTree>
    <p:extLst>
      <p:ext uri="{BB962C8B-B14F-4D97-AF65-F5344CB8AC3E}">
        <p14:creationId xmlns:p14="http://schemas.microsoft.com/office/powerpoint/2010/main" val="2058753756"/>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Helping businesses prosper</a:t>
            </a:r>
            <a:endParaRPr lang="en-CA" dirty="0"/>
          </a:p>
        </p:txBody>
      </p:sp>
      <p:sp>
        <p:nvSpPr>
          <p:cNvPr id="3" name="Slide Number Placeholder 2"/>
          <p:cNvSpPr>
            <a:spLocks noGrp="1"/>
          </p:cNvSpPr>
          <p:nvPr>
            <p:ph type="sldNum" sz="quarter" idx="11"/>
          </p:nvPr>
        </p:nvSpPr>
        <p:spPr/>
        <p:txBody>
          <a:bodyPr/>
          <a:lstStyle/>
          <a:p>
            <a:fld id="{77E68ECE-59D7-452D-8595-BBB947F3BD2D}" type="slidenum">
              <a:rPr lang="en-US" smtClean="0"/>
              <a:pPr/>
              <a:t>9</a:t>
            </a:fld>
            <a:endParaRPr lang="en-US" dirty="0"/>
          </a:p>
        </p:txBody>
      </p:sp>
      <p:sp>
        <p:nvSpPr>
          <p:cNvPr id="7" name="Text Placeholder 2"/>
          <p:cNvSpPr>
            <a:spLocks noGrp="1"/>
          </p:cNvSpPr>
          <p:nvPr>
            <p:ph type="body" sz="quarter" idx="13"/>
          </p:nvPr>
        </p:nvSpPr>
        <p:spPr>
          <a:xfrm>
            <a:off x="430213" y="1697201"/>
            <a:ext cx="6892925" cy="2015341"/>
          </a:xfrm>
        </p:spPr>
        <p:txBody>
          <a:bodyPr/>
          <a:lstStyle/>
          <a:p>
            <a:r>
              <a:rPr lang="en-US" dirty="0" smtClean="0"/>
              <a:t>WE HELP REMOVE PAIN POINTS FOR BUSINESSES INCLUDING:</a:t>
            </a:r>
          </a:p>
          <a:p>
            <a:pPr marL="182880" lvl="2" indent="-182880"/>
            <a:r>
              <a:rPr lang="en-US" dirty="0" smtClean="0"/>
              <a:t>Capital </a:t>
            </a:r>
            <a:r>
              <a:rPr lang="en-US" dirty="0"/>
              <a:t>and financing</a:t>
            </a:r>
          </a:p>
          <a:p>
            <a:pPr marL="182880" lvl="2" indent="-182880"/>
            <a:r>
              <a:rPr lang="en-US" dirty="0"/>
              <a:t>Human resource talent</a:t>
            </a:r>
          </a:p>
          <a:p>
            <a:pPr marL="182880" lvl="2" indent="-182880"/>
            <a:r>
              <a:rPr lang="en-US" dirty="0"/>
              <a:t>Export market access and knowledge</a:t>
            </a:r>
          </a:p>
          <a:p>
            <a:pPr marL="182880" lvl="2" indent="-182880"/>
            <a:r>
              <a:rPr lang="en-US" dirty="0"/>
              <a:t>Technology (adaptation and insight</a:t>
            </a:r>
            <a:r>
              <a:rPr lang="en-US" dirty="0" smtClean="0"/>
              <a:t>)</a:t>
            </a:r>
            <a:endParaRPr lang="en-US" dirty="0"/>
          </a:p>
        </p:txBody>
      </p:sp>
      <p:sp>
        <p:nvSpPr>
          <p:cNvPr id="10" name="Rectangle 9"/>
          <p:cNvSpPr/>
          <p:nvPr/>
        </p:nvSpPr>
        <p:spPr>
          <a:xfrm>
            <a:off x="4501360" y="2059095"/>
            <a:ext cx="3955824" cy="1600438"/>
          </a:xfrm>
          <a:prstGeom prst="rect">
            <a:avLst/>
          </a:prstGeom>
        </p:spPr>
        <p:txBody>
          <a:bodyPr wrap="square">
            <a:spAutoFit/>
          </a:bodyPr>
          <a:lstStyle/>
          <a:p>
            <a:pPr marL="182880" indent="-182880">
              <a:spcBef>
                <a:spcPts val="600"/>
              </a:spcBef>
              <a:spcAft>
                <a:spcPts val="600"/>
              </a:spcAft>
              <a:buFont typeface="Arial" panose="020B0604020202020204" pitchFamily="34" charset="0"/>
              <a:buChar char="•"/>
            </a:pPr>
            <a:r>
              <a:rPr lang="en-US" sz="1700" dirty="0">
                <a:solidFill>
                  <a:schemeClr val="tx1">
                    <a:lumMod val="75000"/>
                    <a:lumOff val="25000"/>
                  </a:schemeClr>
                </a:solidFill>
              </a:rPr>
              <a:t>Market knowledge/intelligence</a:t>
            </a:r>
          </a:p>
          <a:p>
            <a:pPr marL="182880" indent="-182880">
              <a:spcBef>
                <a:spcPts val="600"/>
              </a:spcBef>
              <a:spcAft>
                <a:spcPts val="600"/>
              </a:spcAft>
              <a:buFont typeface="Arial" panose="020B0604020202020204" pitchFamily="34" charset="0"/>
              <a:buChar char="•"/>
            </a:pPr>
            <a:r>
              <a:rPr lang="en-US" sz="1700" dirty="0" err="1">
                <a:solidFill>
                  <a:schemeClr val="tx1">
                    <a:lumMod val="75000"/>
                    <a:lumOff val="25000"/>
                  </a:schemeClr>
                </a:solidFill>
              </a:rPr>
              <a:t>CxO</a:t>
            </a:r>
            <a:r>
              <a:rPr lang="en-US" sz="1700" dirty="0">
                <a:solidFill>
                  <a:schemeClr val="tx1">
                    <a:lumMod val="75000"/>
                    <a:lumOff val="25000"/>
                  </a:schemeClr>
                </a:solidFill>
              </a:rPr>
              <a:t> talent</a:t>
            </a:r>
          </a:p>
          <a:p>
            <a:pPr marL="182880" indent="-182880">
              <a:spcBef>
                <a:spcPts val="600"/>
              </a:spcBef>
              <a:spcAft>
                <a:spcPts val="600"/>
              </a:spcAft>
              <a:buFont typeface="Arial" panose="020B0604020202020204" pitchFamily="34" charset="0"/>
              <a:buChar char="•"/>
            </a:pPr>
            <a:r>
              <a:rPr lang="en-US" sz="1700" dirty="0">
                <a:solidFill>
                  <a:schemeClr val="tx1">
                    <a:lumMod val="75000"/>
                    <a:lumOff val="25000"/>
                  </a:schemeClr>
                </a:solidFill>
              </a:rPr>
              <a:t>Productivity enhancement</a:t>
            </a:r>
          </a:p>
          <a:p>
            <a:pPr marL="182880" indent="-182880">
              <a:spcBef>
                <a:spcPts val="600"/>
              </a:spcBef>
              <a:spcAft>
                <a:spcPts val="600"/>
              </a:spcAft>
              <a:buFont typeface="Arial" panose="020B0604020202020204" pitchFamily="34" charset="0"/>
              <a:buChar char="•"/>
            </a:pPr>
            <a:r>
              <a:rPr lang="en-US" sz="1700" dirty="0">
                <a:solidFill>
                  <a:schemeClr val="tx1">
                    <a:lumMod val="75000"/>
                    <a:lumOff val="25000"/>
                  </a:schemeClr>
                </a:solidFill>
              </a:rPr>
              <a:t>Strategy development</a:t>
            </a:r>
          </a:p>
        </p:txBody>
      </p:sp>
      <p:sp>
        <p:nvSpPr>
          <p:cNvPr id="8" name="Footer Placeholder 3"/>
          <p:cNvSpPr txBox="1">
            <a:spLocks/>
          </p:cNvSpPr>
          <p:nvPr/>
        </p:nvSpPr>
        <p:spPr>
          <a:xfrm>
            <a:off x="-1434912" y="4767263"/>
            <a:ext cx="5767800" cy="365125"/>
          </a:xfrm>
          <a:prstGeom prst="ellipse">
            <a:avLst/>
          </a:prstGeom>
        </p:spPr>
        <p:txBody>
          <a:bodyPr vert="horz" lIns="0" tIns="0" rIns="0" bIns="0" rtlCol="0" anchor="ctr">
            <a:normAutofit/>
          </a:bodyPr>
          <a:lstStyle>
            <a:lvl1pPr marL="0" indent="0" algn="ctr" defTabSz="914400" rtl="0" eaLnBrk="1" latinLnBrk="0" hangingPunct="1">
              <a:lnSpc>
                <a:spcPct val="100000"/>
              </a:lnSpc>
              <a:spcBef>
                <a:spcPts val="1200"/>
              </a:spcBef>
              <a:spcAft>
                <a:spcPts val="600"/>
              </a:spcAft>
              <a:buFont typeface="Arial" panose="020B0604020202020204" pitchFamily="34" charset="0"/>
              <a:buNone/>
              <a:defRPr sz="1200" b="1" kern="1200">
                <a:solidFill>
                  <a:schemeClr val="bg1">
                    <a:lumMod val="75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700" kern="1200">
                <a:solidFill>
                  <a:srgbClr val="3B495A"/>
                </a:solidFill>
                <a:latin typeface="Arial" panose="020B0604020202020204" pitchFamily="34" charset="0"/>
                <a:ea typeface="+mn-ea"/>
                <a:cs typeface="Arial" panose="020B0604020202020204" pitchFamily="34" charset="0"/>
              </a:defRPr>
            </a:lvl2pPr>
            <a:lvl3pPr marL="228600" indent="-228600" algn="l" defTabSz="914400" rtl="0" eaLnBrk="1" latinLnBrk="0" hangingPunct="1">
              <a:lnSpc>
                <a:spcPct val="100000"/>
              </a:lnSpc>
              <a:spcBef>
                <a:spcPts val="600"/>
              </a:spcBef>
              <a:spcAft>
                <a:spcPts val="600"/>
              </a:spcAft>
              <a:buFont typeface="Arial" panose="020B0604020202020204" pitchFamily="34" charset="0"/>
              <a:buChar char="•"/>
              <a:defRPr sz="1700" kern="1200">
                <a:solidFill>
                  <a:srgbClr val="3B495A"/>
                </a:solidFill>
                <a:latin typeface="Arial" panose="020B0604020202020204" pitchFamily="34" charset="0"/>
                <a:ea typeface="+mn-ea"/>
                <a:cs typeface="Arial" panose="020B0604020202020204" pitchFamily="34" charset="0"/>
              </a:defRPr>
            </a:lvl3pPr>
            <a:lvl4pPr marL="5715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4pPr>
            <a:lvl5pPr marL="1027113"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900" dirty="0" smtClean="0">
                <a:solidFill>
                  <a:schemeClr val="bg1">
                    <a:lumMod val="85000"/>
                  </a:schemeClr>
                </a:solidFill>
              </a:rPr>
              <a:t>NATIONAL RESEARCH COUNCIL CANADA</a:t>
            </a:r>
            <a:endParaRPr lang="en-US" sz="900" dirty="0">
              <a:solidFill>
                <a:schemeClr val="bg1">
                  <a:lumMod val="85000"/>
                </a:schemeClr>
              </a:solidFill>
            </a:endParaRPr>
          </a:p>
        </p:txBody>
      </p:sp>
    </p:spTree>
    <p:extLst>
      <p:ext uri="{BB962C8B-B14F-4D97-AF65-F5344CB8AC3E}">
        <p14:creationId xmlns:p14="http://schemas.microsoft.com/office/powerpoint/2010/main" val="1131112424"/>
      </p:ext>
    </p:extLst>
  </p:cSld>
  <p:clrMapOvr>
    <a:masterClrMapping/>
  </p:clrMapOvr>
  <p:transition spd="slow">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PowerPoint_advanced_blue_1">
  <a:themeElements>
    <a:clrScheme name="2018 NRC-CNRC PPT">
      <a:dk1>
        <a:srgbClr val="000000"/>
      </a:dk1>
      <a:lt1>
        <a:srgbClr val="FFFFFF"/>
      </a:lt1>
      <a:dk2>
        <a:srgbClr val="0099AA"/>
      </a:dk2>
      <a:lt2>
        <a:srgbClr val="004411"/>
      </a:lt2>
      <a:accent1>
        <a:srgbClr val="003353"/>
      </a:accent1>
      <a:accent2>
        <a:srgbClr val="006688"/>
      </a:accent2>
      <a:accent3>
        <a:srgbClr val="550033"/>
      </a:accent3>
      <a:accent4>
        <a:srgbClr val="AA0011"/>
      </a:accent4>
      <a:accent5>
        <a:srgbClr val="669933"/>
      </a:accent5>
      <a:accent6>
        <a:srgbClr val="FF8822"/>
      </a:accent6>
      <a:hlink>
        <a:srgbClr val="595959"/>
      </a:hlink>
      <a:folHlink>
        <a:srgbClr val="0000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012_IRAP_GenericPPT_v1.potx [Read-Only]" id="{97028F77-21BE-4F4D-978A-676E2E687106}" vid="{7C150402-421F-43B3-8949-FA692C62E0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90F4BAD4C9E048B531BF06880BACE6" ma:contentTypeVersion="3" ma:contentTypeDescription="Create a new document." ma:contentTypeScope="" ma:versionID="ceef754a7ffa1d50d3fdf45bdf411565">
  <xsd:schema xmlns:xsd="http://www.w3.org/2001/XMLSchema" xmlns:xs="http://www.w3.org/2001/XMLSchema" xmlns:p="http://schemas.microsoft.com/office/2006/metadata/properties" xmlns:ns3="1470e5cc-efa3-4e5c-ab73-9a3a8c173317" targetNamespace="http://schemas.microsoft.com/office/2006/metadata/properties" ma:root="true" ma:fieldsID="0b3b33ab88480d07d9ad4879f781b7d8" ns3:_="">
    <xsd:import namespace="1470e5cc-efa3-4e5c-ab73-9a3a8c173317"/>
    <xsd:element name="properties">
      <xsd:complexType>
        <xsd:sequence>
          <xsd:element name="documentManagement">
            <xsd:complexType>
              <xsd:all>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70e5cc-efa3-4e5c-ab73-9a3a8c17331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1470e5cc-efa3-4e5c-ab73-9a3a8c173317">IRAPPARIDOC-853037382-27</_dlc_DocId>
    <_dlc_DocIdUrl xmlns="1470e5cc-efa3-4e5c-ab73-9a3a8c173317">
      <Url>https://doczone.nrc-cnrc.gc.ca/sites/irap-pari/comm/_layouts/15/DocIdRedir.aspx?ID=IRAPPARIDOC-853037382-27</Url>
      <Description>IRAPPARIDOC-853037382-27</Description>
    </_dlc_DocIdUrl>
  </documentManagement>
</p:properties>
</file>

<file path=customXml/itemProps1.xml><?xml version="1.0" encoding="utf-8"?>
<ds:datastoreItem xmlns:ds="http://schemas.openxmlformats.org/officeDocument/2006/customXml" ds:itemID="{AA199685-A098-408B-A2E6-4AAB9C992223}"/>
</file>

<file path=customXml/itemProps2.xml><?xml version="1.0" encoding="utf-8"?>
<ds:datastoreItem xmlns:ds="http://schemas.openxmlformats.org/officeDocument/2006/customXml" ds:itemID="{8D6A2B58-FD0D-4B34-AD85-15EE17F37CC8}"/>
</file>

<file path=customXml/itemProps3.xml><?xml version="1.0" encoding="utf-8"?>
<ds:datastoreItem xmlns:ds="http://schemas.openxmlformats.org/officeDocument/2006/customXml" ds:itemID="{47463858-374E-4F0C-8584-DD41AA6CBD85}"/>
</file>

<file path=customXml/itemProps4.xml><?xml version="1.0" encoding="utf-8"?>
<ds:datastoreItem xmlns:ds="http://schemas.openxmlformats.org/officeDocument/2006/customXml" ds:itemID="{E484B7C2-9E66-424F-9603-E1734FA1ABD1}"/>
</file>

<file path=docProps/app.xml><?xml version="1.0" encoding="utf-8"?>
<Properties xmlns="http://schemas.openxmlformats.org/officeDocument/2006/extended-properties" xmlns:vt="http://schemas.openxmlformats.org/officeDocument/2006/docPropsVTypes">
  <Template>IRAP PPT_May2019_DRAFT</Template>
  <TotalTime>0</TotalTime>
  <Words>2127</Words>
  <Application>Microsoft Office PowerPoint</Application>
  <PresentationFormat>On-screen Show (16:9)</PresentationFormat>
  <Paragraphs>387</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ＭＳ Ｐゴシック</vt:lpstr>
      <vt:lpstr>Arial</vt:lpstr>
      <vt:lpstr>Calibri</vt:lpstr>
      <vt:lpstr>Symbol</vt:lpstr>
      <vt:lpstr>Times New Roman</vt:lpstr>
      <vt:lpstr>ヒラギノ角ゴ Pro W3</vt:lpstr>
      <vt:lpstr>PowerPoint_advanced_blue_1</vt:lpstr>
      <vt:lpstr>INDUSTRIAL RESEARCH ASSISTANCE PROGRAM (IRAP)</vt:lpstr>
      <vt:lpstr>The National Research Council of Canada</vt:lpstr>
      <vt:lpstr>Support for research</vt:lpstr>
      <vt:lpstr>The NRC research centres</vt:lpstr>
      <vt:lpstr>PowerPoint Presentation</vt:lpstr>
      <vt:lpstr>Industrial Research Assistance Program</vt:lpstr>
      <vt:lpstr>IRAP at a glance</vt:lpstr>
      <vt:lpstr>IRAP organizational chart</vt:lpstr>
      <vt:lpstr>Helping businesses prosper</vt:lpstr>
      <vt:lpstr>IRAP advantage</vt:lpstr>
      <vt:lpstr>Industrial technology advisors</vt:lpstr>
      <vt:lpstr>Advisory services</vt:lpstr>
      <vt:lpstr>IRAP engagement model</vt:lpstr>
      <vt:lpstr>IRAP clients by industry sector</vt:lpstr>
      <vt:lpstr>IRAP clients by company size</vt:lpstr>
      <vt:lpstr>IRAP sector teams</vt:lpstr>
      <vt:lpstr>PowerPoint Presentation</vt:lpstr>
      <vt:lpstr>Who can we select?</vt:lpstr>
      <vt:lpstr>Who can we select?</vt:lpstr>
      <vt:lpstr>PowerPoint Presentation</vt:lpstr>
      <vt:lpstr>Helping SMEs succeed globally</vt:lpstr>
      <vt:lpstr>Working with stakeholders</vt:lpstr>
      <vt:lpstr>PowerPoint Presentation</vt:lpstr>
      <vt:lpstr>International collaboration opens doors  to Canadian smart health innovators</vt:lpstr>
      <vt:lpstr>High tech real estate enterprise thrives on time-tested mentorship </vt:lpstr>
      <vt:lpstr>Overcoming growth hurdles</vt:lpstr>
      <vt:lpstr>Breakthrough in custom metal fabrication supports advanced research</vt:lpstr>
      <vt:lpstr>THANK YOU</vt:lpstr>
      <vt:lpstr>Budget 2018 – Implications for IRAP</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2019-05-24T13:21:17Z</dcterms:created>
  <dcterms:modified xsi:type="dcterms:W3CDTF">2019-08-08T14:52:33Z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0x0101006C90F4BAD4C9E048B531BF06880BACE6</vt:lpwstr>
  </property>
  <property fmtid="{D5CDD505-2E9C-101B-9397-08002B2CF9AE}" pid="3" name="_dlc_DocIdItemGuid">
    <vt:lpwstr>c936eab5-2b66-42c2-9fcd-3d6097e91e76</vt:lpwstr>
  </property>
</Properties>
</file>